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71" r:id="rId3"/>
    <p:sldId id="257" r:id="rId4"/>
    <p:sldId id="259" r:id="rId5"/>
    <p:sldId id="260" r:id="rId6"/>
    <p:sldId id="261" r:id="rId7"/>
    <p:sldId id="262" r:id="rId8"/>
    <p:sldId id="270" r:id="rId9"/>
    <p:sldId id="263" r:id="rId10"/>
    <p:sldId id="267" r:id="rId11"/>
    <p:sldId id="268" r:id="rId12"/>
    <p:sldId id="269" r:id="rId13"/>
    <p:sldId id="281" r:id="rId14"/>
    <p:sldId id="272" r:id="rId15"/>
    <p:sldId id="274" r:id="rId16"/>
    <p:sldId id="273" r:id="rId17"/>
    <p:sldId id="278" r:id="rId18"/>
    <p:sldId id="266" r:id="rId19"/>
    <p:sldId id="277" r:id="rId20"/>
    <p:sldId id="275" r:id="rId21"/>
    <p:sldId id="276" r:id="rId22"/>
    <p:sldId id="282" r:id="rId23"/>
    <p:sldId id="285" r:id="rId24"/>
    <p:sldId id="279" r:id="rId25"/>
    <p:sldId id="280" r:id="rId26"/>
    <p:sldId id="264" r:id="rId27"/>
  </p:sldIdLst>
  <p:sldSz cx="9107488" cy="5121275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>
        <p:scale>
          <a:sx n="116" d="100"/>
          <a:sy n="116" d="100"/>
        </p:scale>
        <p:origin x="-1506" y="-1086"/>
      </p:cViewPr>
      <p:guideLst>
        <p:guide orient="horz" pos="1613"/>
        <p:guide pos="28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9A089DD-0F3A-4EAE-BD89-D44418DB88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833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C9F666D-8FBE-4323-9F18-57183AEAF214}" type="datetimeFigureOut">
              <a:rPr lang="en-GB" smtClean="0"/>
              <a:t>24/09/2013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6913"/>
            <a:ext cx="62007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242254C-9907-4ED2-B874-4AB53B67FC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9368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2254C-9907-4ED2-B874-4AB53B67FC5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2371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81B22B-399E-4B68-A167-2B17D1DA46EC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5B075F-216F-408C-8CDA-336F7C7F7BC0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4193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81B22B-399E-4B68-A167-2B17D1DA46EC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/>
          </a:p>
          <a:p>
            <a:pPr eaLnBrk="1" hangingPunct="1">
              <a:spcBef>
                <a:spcPct val="0"/>
              </a:spcBef>
            </a:pPr>
            <a:endParaRPr lang="da-DK" smtClean="0"/>
          </a:p>
          <a:p>
            <a:pPr eaLnBrk="1" hangingPunct="1">
              <a:spcBef>
                <a:spcPct val="0"/>
              </a:spcBef>
            </a:pPr>
            <a:endParaRPr lang="da-DK" smtClean="0"/>
          </a:p>
          <a:p>
            <a:pPr eaLnBrk="1" hangingPunct="1">
              <a:spcBef>
                <a:spcPct val="0"/>
              </a:spcBef>
            </a:pPr>
            <a:endParaRPr lang="da-DK" smtClean="0"/>
          </a:p>
          <a:p>
            <a:pPr eaLnBrk="1" hangingPunct="1">
              <a:spcBef>
                <a:spcPct val="0"/>
              </a:spcBef>
            </a:pPr>
            <a:endParaRPr lang="da-DK" smtClean="0"/>
          </a:p>
          <a:p>
            <a:pPr eaLnBrk="1" hangingPunct="1">
              <a:spcBef>
                <a:spcPct val="0"/>
              </a:spcBef>
            </a:pPr>
            <a:endParaRPr lang="da-DK" smtClean="0"/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C43F68B-5A10-492A-B60D-E55C33F3E12B}" type="slidenum">
              <a:rPr lang="en-GB" smtClean="0"/>
              <a:pPr eaLnBrk="1" hangingPunct="1"/>
              <a:t>13</a:t>
            </a:fld>
            <a:endParaRPr lang="en-GB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2254C-9907-4ED2-B874-4AB53B67FC51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2789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2254C-9907-4ED2-B874-4AB53B67FC51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6956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/>
          <p:cNvSpPr>
            <a:spLocks/>
          </p:cNvSpPr>
          <p:nvPr userDrawn="1"/>
        </p:nvSpPr>
        <p:spPr bwMode="auto">
          <a:xfrm>
            <a:off x="7392988" y="304800"/>
            <a:ext cx="1714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299" tIns="40650" rIns="81299" bIns="40650"/>
          <a:lstStyle/>
          <a:p>
            <a:pPr marL="304800" indent="-304800" defTabSz="812800" eaLnBrk="1" hangingPunct="1">
              <a:spcBef>
                <a:spcPct val="20000"/>
              </a:spcBef>
              <a:buFontTx/>
              <a:buChar char="•"/>
              <a:defRPr/>
            </a:pPr>
            <a:endParaRPr lang="en-US" sz="1500" dirty="0">
              <a:solidFill>
                <a:srgbClr val="404040"/>
              </a:solidFill>
              <a:latin typeface="Arial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685800"/>
            <a:ext cx="6019800" cy="990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1905000"/>
            <a:ext cx="60198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4890A-A931-47AA-931B-CAE329DF93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24600" y="446088"/>
            <a:ext cx="1600200" cy="40973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46088"/>
            <a:ext cx="4648200" cy="40973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4EAAB-FD1D-47D5-92E7-0DADE1411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CB563-466E-498F-8632-573D55DC84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138" y="3290888"/>
            <a:ext cx="7742237" cy="1017587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138" y="2170113"/>
            <a:ext cx="7742237" cy="11207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9B101-33E4-425F-8DAC-020FCB0870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470025"/>
            <a:ext cx="3124200" cy="307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470025"/>
            <a:ext cx="3124200" cy="307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E5C36-470D-4CBB-AC58-E59739FDF3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04788"/>
            <a:ext cx="8196262" cy="8540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613" y="1146175"/>
            <a:ext cx="4024312" cy="477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3" y="1624013"/>
            <a:ext cx="4024312" cy="29511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5975" y="1146175"/>
            <a:ext cx="4025900" cy="477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5975" y="1624013"/>
            <a:ext cx="4025900" cy="29511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35E87-024F-4AB7-979D-1156EE1DD6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38C0F-7596-4842-BC4F-6873522D73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CDEC6-611C-454D-B471-3B908B8445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03200"/>
            <a:ext cx="2995612" cy="8683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0763" y="203200"/>
            <a:ext cx="5091112" cy="43719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3" y="1071563"/>
            <a:ext cx="2995612" cy="35036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AE538-DFA1-411E-97C9-6F6AD10D81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3584575"/>
            <a:ext cx="5465763" cy="4238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84350" y="457200"/>
            <a:ext cx="5465763" cy="3073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4350" y="4008438"/>
            <a:ext cx="5465763" cy="600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2943-5090-444E-988C-DA28B9A93F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446088"/>
            <a:ext cx="6400800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299" tIns="40650" rIns="81299" bIns="406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470025"/>
            <a:ext cx="6400800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299" tIns="40650" rIns="81299" bIns="406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4665663"/>
            <a:ext cx="450850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299" tIns="40650" rIns="81299" bIns="4065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40404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4665663"/>
            <a:ext cx="76200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299" tIns="40650" rIns="81299" bIns="4065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404040"/>
                </a:solidFill>
                <a:latin typeface="Arial" charset="0"/>
              </a:defRPr>
            </a:lvl1pPr>
          </a:lstStyle>
          <a:p>
            <a:pPr>
              <a:defRPr/>
            </a:pPr>
            <a:fld id="{09B63948-F801-48EB-82B3-373B27CEB2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812800" rtl="0" eaLnBrk="0" fontAlgn="base" hangingPunct="0">
        <a:spcBef>
          <a:spcPct val="0"/>
        </a:spcBef>
        <a:spcAft>
          <a:spcPct val="0"/>
        </a:spcAft>
        <a:defRPr sz="2400">
          <a:solidFill>
            <a:srgbClr val="404040"/>
          </a:solidFill>
          <a:latin typeface="+mj-lt"/>
          <a:ea typeface="+mj-ea"/>
          <a:cs typeface="+mj-cs"/>
        </a:defRPr>
      </a:lvl1pPr>
      <a:lvl2pPr algn="l" defTabSz="812800" rtl="0" eaLnBrk="0" fontAlgn="base" hangingPunct="0">
        <a:spcBef>
          <a:spcPct val="0"/>
        </a:spcBef>
        <a:spcAft>
          <a:spcPct val="0"/>
        </a:spcAft>
        <a:defRPr sz="2400">
          <a:solidFill>
            <a:srgbClr val="404040"/>
          </a:solidFill>
          <a:latin typeface="Arial" charset="0"/>
        </a:defRPr>
      </a:lvl2pPr>
      <a:lvl3pPr algn="l" defTabSz="812800" rtl="0" eaLnBrk="0" fontAlgn="base" hangingPunct="0">
        <a:spcBef>
          <a:spcPct val="0"/>
        </a:spcBef>
        <a:spcAft>
          <a:spcPct val="0"/>
        </a:spcAft>
        <a:defRPr sz="2400">
          <a:solidFill>
            <a:srgbClr val="404040"/>
          </a:solidFill>
          <a:latin typeface="Arial" charset="0"/>
        </a:defRPr>
      </a:lvl3pPr>
      <a:lvl4pPr algn="l" defTabSz="812800" rtl="0" eaLnBrk="0" fontAlgn="base" hangingPunct="0">
        <a:spcBef>
          <a:spcPct val="0"/>
        </a:spcBef>
        <a:spcAft>
          <a:spcPct val="0"/>
        </a:spcAft>
        <a:defRPr sz="2400">
          <a:solidFill>
            <a:srgbClr val="404040"/>
          </a:solidFill>
          <a:latin typeface="Arial" charset="0"/>
        </a:defRPr>
      </a:lvl4pPr>
      <a:lvl5pPr algn="l" defTabSz="812800" rtl="0" eaLnBrk="0" fontAlgn="base" hangingPunct="0">
        <a:spcBef>
          <a:spcPct val="0"/>
        </a:spcBef>
        <a:spcAft>
          <a:spcPct val="0"/>
        </a:spcAft>
        <a:defRPr sz="2400">
          <a:solidFill>
            <a:srgbClr val="404040"/>
          </a:solidFill>
          <a:latin typeface="Arial" charset="0"/>
        </a:defRPr>
      </a:lvl5pPr>
      <a:lvl6pPr marL="457200" algn="l" defTabSz="812800" rtl="0" fontAlgn="base">
        <a:spcBef>
          <a:spcPct val="0"/>
        </a:spcBef>
        <a:spcAft>
          <a:spcPct val="0"/>
        </a:spcAft>
        <a:defRPr sz="2400">
          <a:solidFill>
            <a:srgbClr val="404040"/>
          </a:solidFill>
          <a:latin typeface="Arial" charset="0"/>
        </a:defRPr>
      </a:lvl6pPr>
      <a:lvl7pPr marL="914400" algn="l" defTabSz="812800" rtl="0" fontAlgn="base">
        <a:spcBef>
          <a:spcPct val="0"/>
        </a:spcBef>
        <a:spcAft>
          <a:spcPct val="0"/>
        </a:spcAft>
        <a:defRPr sz="2400">
          <a:solidFill>
            <a:srgbClr val="404040"/>
          </a:solidFill>
          <a:latin typeface="Arial" charset="0"/>
        </a:defRPr>
      </a:lvl7pPr>
      <a:lvl8pPr marL="1371600" algn="l" defTabSz="812800" rtl="0" fontAlgn="base">
        <a:spcBef>
          <a:spcPct val="0"/>
        </a:spcBef>
        <a:spcAft>
          <a:spcPct val="0"/>
        </a:spcAft>
        <a:defRPr sz="2400">
          <a:solidFill>
            <a:srgbClr val="404040"/>
          </a:solidFill>
          <a:latin typeface="Arial" charset="0"/>
        </a:defRPr>
      </a:lvl8pPr>
      <a:lvl9pPr marL="1828800" algn="l" defTabSz="812800" rtl="0" fontAlgn="base">
        <a:spcBef>
          <a:spcPct val="0"/>
        </a:spcBef>
        <a:spcAft>
          <a:spcPct val="0"/>
        </a:spcAft>
        <a:defRPr sz="2400">
          <a:solidFill>
            <a:srgbClr val="404040"/>
          </a:solidFill>
          <a:latin typeface="Arial" charset="0"/>
        </a:defRPr>
      </a:lvl9pPr>
    </p:titleStyle>
    <p:bodyStyle>
      <a:lvl1pPr marL="304800" indent="-304800" algn="l" defTabSz="812800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404040"/>
          </a:solidFill>
          <a:latin typeface="+mn-lt"/>
          <a:ea typeface="+mn-ea"/>
          <a:cs typeface="+mn-cs"/>
        </a:defRPr>
      </a:lvl1pPr>
      <a:lvl2pPr marL="660400" indent="-254000" algn="l" defTabSz="812800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404040"/>
          </a:solidFill>
          <a:latin typeface="+mn-lt"/>
        </a:defRPr>
      </a:lvl2pPr>
      <a:lvl3pPr marL="1016000" indent="-203200" algn="l" defTabSz="812800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404040"/>
          </a:solidFill>
          <a:latin typeface="+mn-lt"/>
        </a:defRPr>
      </a:lvl3pPr>
      <a:lvl4pPr marL="1422400" indent="-203200" algn="l" defTabSz="812800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404040"/>
          </a:solidFill>
          <a:latin typeface="+mn-lt"/>
        </a:defRPr>
      </a:lvl4pPr>
      <a:lvl5pPr marL="1828800" indent="-203200" algn="l" defTabSz="812800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404040"/>
          </a:solidFill>
          <a:latin typeface="+mn-lt"/>
        </a:defRPr>
      </a:lvl5pPr>
      <a:lvl6pPr marL="2286000" indent="-203200" algn="l" defTabSz="812800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04040"/>
          </a:solidFill>
          <a:latin typeface="+mn-lt"/>
        </a:defRPr>
      </a:lvl6pPr>
      <a:lvl7pPr marL="2743200" indent="-203200" algn="l" defTabSz="812800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04040"/>
          </a:solidFill>
          <a:latin typeface="+mn-lt"/>
        </a:defRPr>
      </a:lvl7pPr>
      <a:lvl8pPr marL="3200400" indent="-203200" algn="l" defTabSz="812800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04040"/>
          </a:solidFill>
          <a:latin typeface="+mn-lt"/>
        </a:defRPr>
      </a:lvl8pPr>
      <a:lvl9pPr marL="3657600" indent="-203200" algn="l" defTabSz="812800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0404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image" Target="../media/image25.jpeg"/><Relationship Id="rId4" Type="http://schemas.openxmlformats.org/officeDocument/2006/relationships/hyperlink" Target="http://apps.cept.org/eccetsirel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ept.org/eco" TargetMode="External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cept.org/eco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ept.org/eco" TargetMode="External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ept.org/eco" TargetMode="External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ept.org/eco" TargetMode="External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hyperlink" Target="http://cept.org/eco" TargetMode="External"/><Relationship Id="rId7" Type="http://schemas.openxmlformats.org/officeDocument/2006/relationships/image" Target="../media/image32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hyperlink" Target="http://cept.org/eco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ept.org/eco" TargetMode="External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wmf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ept.org/eco" TargetMode="External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hyperlink" Target="http://cept.org/eco" TargetMode="External"/><Relationship Id="rId7" Type="http://schemas.openxmlformats.org/officeDocument/2006/relationships/image" Target="../media/image37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36.emf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hyperlink" Target="http://cept.org/eco" TargetMode="External"/><Relationship Id="rId7" Type="http://schemas.openxmlformats.org/officeDocument/2006/relationships/image" Target="../media/image37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6.png"/><Relationship Id="rId9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cept.org/eco" TargetMode="External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cept.org/eco" TargetMode="External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ept.org/eco" TargetMode="External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ept.org/eco" TargetMode="External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hyperlink" Target="http://upnight.com/2008/06/06/obama-spock-and-the-new-star-trek-nation/" TargetMode="External"/><Relationship Id="rId3" Type="http://schemas.openxmlformats.org/officeDocument/2006/relationships/image" Target="../media/image8.wmf"/><Relationship Id="rId7" Type="http://schemas.openxmlformats.org/officeDocument/2006/relationships/image" Target="../media/image11.jpeg"/><Relationship Id="rId12" Type="http://schemas.openxmlformats.org/officeDocument/2006/relationships/image" Target="../media/image1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11" Type="http://schemas.openxmlformats.org/officeDocument/2006/relationships/image" Target="../media/image14.jpeg"/><Relationship Id="rId5" Type="http://schemas.openxmlformats.org/officeDocument/2006/relationships/image" Target="../media/image6.png"/><Relationship Id="rId15" Type="http://schemas.openxmlformats.org/officeDocument/2006/relationships/image" Target="../media/image17.jpg"/><Relationship Id="rId10" Type="http://schemas.openxmlformats.org/officeDocument/2006/relationships/hyperlink" Target="http://www.ebay.co.uk/itm/Motorola-8500X-Vintage-Brick-Mobile-Phone-/130980613016?pt=LH_DefaultDomain_3&amp;hash=item1e7f0d8b98" TargetMode="External"/><Relationship Id="rId4" Type="http://schemas.openxmlformats.org/officeDocument/2006/relationships/hyperlink" Target="http://cept.org/eco" TargetMode="External"/><Relationship Id="rId9" Type="http://schemas.openxmlformats.org/officeDocument/2006/relationships/image" Target="../media/image13.wmf"/><Relationship Id="rId1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dk/imgres?imgurl=http://eofdreams.com/data_images/dreams/tank/tank-05.jpg&amp;imgrefurl=http://www.connect2edmonton.ca/forum/showthread.php?p=525761&amp;h=768&amp;w=1024&amp;sz=159&amp;tbnid=Y91mdKHeSAHtdM:&amp;tbnh=99&amp;tbnw=132&amp;zoom=1&amp;usg=__Ve2LgPhGR-u5pDjf11yPWKmfYBM=&amp;docid=gNEA6Gc6gLxmvM&amp;sa=X&amp;ei=ApokUvzOE6TT0QXmmIHIDw&amp;ved=0CDsQ9QEwBA&amp;dur=274" TargetMode="External"/><Relationship Id="rId3" Type="http://schemas.openxmlformats.org/officeDocument/2006/relationships/hyperlink" Target="http://cept.org/eco" TargetMode="External"/><Relationship Id="rId7" Type="http://schemas.openxmlformats.org/officeDocument/2006/relationships/image" Target="../media/image19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dk/imgres?imgurl=http://image.made-in-china.com/2f0j00DBAajOEJQScC/Air-Pressure-Detector-Burglar-Alarm-Sensor.jpg&amp;imgrefurl=http://www.made-in-china.com/showroom/yujia666/product-detailLbVxGDKlgSWt/China-Air-Pressure-Detector-Burglar-Alarm-Sensor.html&amp;h=187&amp;w=193&amp;sz=5&amp;tbnid=TXl2JlFW-z2QNM:&amp;tbnh=90&amp;tbnw=93&amp;zoom=1&amp;usg=__YvEzQKOzpg9Xy3y62v1v5YAnmFE=&amp;docid=3aEEhwGE79c2dM&amp;sa=X&amp;ei=4pkkUtP-BYH40gW4gYGABw&amp;sqi=2&amp;ved=0CIkBEPUBMAg&amp;dur=777" TargetMode="External"/><Relationship Id="rId5" Type="http://schemas.openxmlformats.org/officeDocument/2006/relationships/image" Target="../media/image18.wmf"/><Relationship Id="rId4" Type="http://schemas.openxmlformats.org/officeDocument/2006/relationships/image" Target="../media/image6.pn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ept.org/eco" TargetMode="External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wmf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ept.org/eco" TargetMode="External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ept.org/eco" TargetMode="External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568" y="2488629"/>
            <a:ext cx="5990786" cy="200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regulators: understanding demands,  looking for balance		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1905000"/>
            <a:ext cx="6019800" cy="1012825"/>
          </a:xfrm>
        </p:spPr>
        <p:txBody>
          <a:bodyPr/>
          <a:lstStyle/>
          <a:p>
            <a:pPr eaLnBrk="1" hangingPunct="1"/>
            <a:r>
              <a:rPr lang="en-US" sz="1800" dirty="0" smtClean="0"/>
              <a:t>Mark Thomas</a:t>
            </a:r>
          </a:p>
          <a:p>
            <a:pPr eaLnBrk="1" hangingPunct="1"/>
            <a:r>
              <a:rPr lang="en-US" sz="1800" dirty="0" smtClean="0"/>
              <a:t>Director,</a:t>
            </a:r>
          </a:p>
          <a:p>
            <a:pPr eaLnBrk="1" hangingPunct="1"/>
            <a:r>
              <a:rPr lang="en-US" sz="1800" dirty="0" smtClean="0"/>
              <a:t>ECO, Copenhagen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376" y="949923"/>
            <a:ext cx="6211062" cy="3452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69830" y="360902"/>
            <a:ext cx="7687317" cy="852487"/>
          </a:xfrm>
        </p:spPr>
        <p:txBody>
          <a:bodyPr/>
          <a:lstStyle/>
          <a:p>
            <a:r>
              <a:rPr lang="da-DK" dirty="0"/>
              <a:t>Three main players in spectrum regulation in Europe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2980" y="1336500"/>
            <a:ext cx="4016346" cy="1066979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ffectLst/>
        </p:spPr>
        <p:txBody>
          <a:bodyPr wrap="square" lIns="81299" tIns="40650" rIns="81299" bIns="40650" rtlCol="0">
            <a:spAutoFit/>
          </a:bodyPr>
          <a:lstStyle/>
          <a:p>
            <a:r>
              <a:rPr lang="da-DK" sz="1600" b="1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European Commission:</a:t>
            </a:r>
          </a:p>
          <a:p>
            <a:r>
              <a:rPr lang="da-DK" sz="16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Single market issues</a:t>
            </a:r>
          </a:p>
          <a:p>
            <a:r>
              <a:rPr lang="da-DK" sz="16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Binding regulations through ‘comitology’ procedures with MS</a:t>
            </a:r>
            <a:r>
              <a:rPr lang="da-DK" sz="1600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sz="1600" dirty="0">
              <a:solidFill>
                <a:srgbClr val="40404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53744" y="1213389"/>
            <a:ext cx="4374949" cy="13132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lIns="81299" tIns="40650" rIns="81299" bIns="40650" rtlCol="0">
            <a:spAutoFit/>
          </a:bodyPr>
          <a:lstStyle/>
          <a:p>
            <a:r>
              <a:rPr lang="da-DK" sz="1600" b="1" dirty="0">
                <a:solidFill>
                  <a:srgbClr val="404040"/>
                </a:solidFill>
                <a:latin typeface="+mn-lt"/>
              </a:rPr>
              <a:t>ECC:</a:t>
            </a:r>
          </a:p>
          <a:p>
            <a:r>
              <a:rPr lang="da-DK" sz="1600" dirty="0">
                <a:solidFill>
                  <a:srgbClr val="404040"/>
                </a:solidFill>
                <a:latin typeface="+mn-lt"/>
              </a:rPr>
              <a:t>Spectrum allocation and technical conditions for its use</a:t>
            </a:r>
          </a:p>
          <a:p>
            <a:r>
              <a:rPr lang="da-DK" sz="1600" dirty="0">
                <a:solidFill>
                  <a:srgbClr val="404040"/>
                </a:solidFill>
                <a:latin typeface="+mn-lt"/>
              </a:rPr>
              <a:t>48 member countries acting together</a:t>
            </a:r>
          </a:p>
          <a:p>
            <a:r>
              <a:rPr lang="da-DK" sz="1600" dirty="0">
                <a:solidFill>
                  <a:srgbClr val="404040"/>
                </a:solidFill>
                <a:latin typeface="+mn-lt"/>
              </a:rPr>
              <a:t>Technical expertise used by EC</a:t>
            </a:r>
            <a:endParaRPr lang="en-GB" sz="1600" dirty="0">
              <a:solidFill>
                <a:srgbClr val="40404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5352" y="2682580"/>
            <a:ext cx="7745811" cy="1559421"/>
          </a:xfrm>
          <a:prstGeom prst="rect">
            <a:avLst/>
          </a:prstGeom>
          <a:noFill/>
          <a:ln w="38100">
            <a:solidFill>
              <a:srgbClr val="887F6E"/>
            </a:solidFill>
          </a:ln>
        </p:spPr>
        <p:txBody>
          <a:bodyPr wrap="square" lIns="81299" tIns="40650" rIns="81299" bIns="40650" rtlCol="0">
            <a:spAutoFit/>
          </a:bodyPr>
          <a:lstStyle/>
          <a:p>
            <a:r>
              <a:rPr lang="da-DK" sz="1600" b="1" dirty="0">
                <a:solidFill>
                  <a:srgbClr val="404040"/>
                </a:solidFill>
                <a:latin typeface="+mn-lt"/>
              </a:rPr>
              <a:t>ETSI:</a:t>
            </a:r>
          </a:p>
          <a:p>
            <a:r>
              <a:rPr lang="da-DK" sz="1600" dirty="0">
                <a:solidFill>
                  <a:srgbClr val="404040"/>
                </a:solidFill>
                <a:latin typeface="+mn-lt"/>
              </a:rPr>
              <a:t>Equipment and system specifications: including ‘spectrum use’ characteristics</a:t>
            </a:r>
          </a:p>
          <a:p>
            <a:r>
              <a:rPr lang="da-DK" sz="1600" dirty="0">
                <a:solidFill>
                  <a:srgbClr val="404040"/>
                </a:solidFill>
                <a:latin typeface="+mn-lt"/>
              </a:rPr>
              <a:t>Recognised standards body for ‘harmonised standards’</a:t>
            </a:r>
          </a:p>
          <a:p>
            <a:r>
              <a:rPr lang="da-DK" sz="1600" dirty="0">
                <a:solidFill>
                  <a:srgbClr val="404040"/>
                </a:solidFill>
                <a:latin typeface="+mn-lt"/>
              </a:rPr>
              <a:t>Makes ‘System Reference Documents’ which inform and trigger much of the ECC work</a:t>
            </a:r>
          </a:p>
          <a:p>
            <a:r>
              <a:rPr lang="da-DK" sz="1600" dirty="0">
                <a:solidFill>
                  <a:srgbClr val="404040"/>
                </a:solidFill>
                <a:latin typeface="+mn-lt"/>
              </a:rPr>
              <a:t>Largely industry-driven; ‘bottom up’</a:t>
            </a:r>
            <a:endParaRPr lang="en-GB" sz="1600" dirty="0">
              <a:solidFill>
                <a:srgbClr val="40404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3633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 idx="4294967295"/>
          </p:nvPr>
        </p:nvSpPr>
        <p:spPr>
          <a:xfrm>
            <a:off x="1451921" y="400397"/>
            <a:ext cx="7258461" cy="398321"/>
          </a:xfrm>
        </p:spPr>
        <p:txBody>
          <a:bodyPr/>
          <a:lstStyle/>
          <a:p>
            <a:r>
              <a:rPr lang="da-DK" dirty="0"/>
              <a:t>European  Frequency Management Framework </a:t>
            </a:r>
            <a:endParaRPr lang="en-GB" dirty="0"/>
          </a:p>
        </p:txBody>
      </p:sp>
      <p:sp>
        <p:nvSpPr>
          <p:cNvPr id="27650" name="Text Box 17"/>
          <p:cNvSpPr txBox="1">
            <a:spLocks noChangeArrowheads="1"/>
          </p:cNvSpPr>
          <p:nvPr/>
        </p:nvSpPr>
        <p:spPr bwMode="auto">
          <a:xfrm>
            <a:off x="737320" y="1715995"/>
            <a:ext cx="2079392" cy="2451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299" tIns="40650" rIns="81299" bIns="40650">
            <a:spAutoFit/>
          </a:bodyPr>
          <a:lstStyle/>
          <a:p>
            <a:pPr marL="254060" indent="-254060">
              <a:spcBef>
                <a:spcPct val="50000"/>
              </a:spcBef>
              <a:buFont typeface="Arial" pitchFamily="34" charset="0"/>
              <a:buChar char="•"/>
            </a:pPr>
            <a:r>
              <a:rPr lang="da-DK" sz="1400" dirty="0">
                <a:solidFill>
                  <a:srgbClr val="404040"/>
                </a:solidFill>
                <a:latin typeface="+mn-lt"/>
              </a:rPr>
              <a:t>RSComm</a:t>
            </a:r>
          </a:p>
          <a:p>
            <a:pPr marL="254060" indent="-254060">
              <a:spcBef>
                <a:spcPct val="50000"/>
              </a:spcBef>
              <a:buFont typeface="Arial" pitchFamily="34" charset="0"/>
              <a:buChar char="•"/>
            </a:pPr>
            <a:r>
              <a:rPr lang="da-DK" sz="1400" dirty="0">
                <a:solidFill>
                  <a:srgbClr val="404040"/>
                </a:solidFill>
                <a:latin typeface="+mn-lt"/>
              </a:rPr>
              <a:t>RSPG</a:t>
            </a:r>
          </a:p>
          <a:p>
            <a:pPr>
              <a:spcBef>
                <a:spcPct val="50000"/>
              </a:spcBef>
            </a:pPr>
            <a:r>
              <a:rPr lang="da-DK" sz="1400" dirty="0">
                <a:solidFill>
                  <a:srgbClr val="404040"/>
                </a:solidFill>
                <a:latin typeface="+mn-lt"/>
              </a:rPr>
              <a:t>‘EU Telecomms package</a:t>
            </a:r>
            <a:r>
              <a:rPr lang="da-DK" sz="1400" dirty="0" smtClean="0">
                <a:solidFill>
                  <a:srgbClr val="404040"/>
                </a:solidFill>
                <a:latin typeface="+mn-lt"/>
              </a:rPr>
              <a:t>’:</a:t>
            </a:r>
          </a:p>
          <a:p>
            <a:pPr>
              <a:spcBef>
                <a:spcPts val="0"/>
              </a:spcBef>
            </a:pPr>
            <a:r>
              <a:rPr lang="da-DK" sz="1400" b="1" dirty="0" smtClean="0">
                <a:solidFill>
                  <a:srgbClr val="404040"/>
                </a:solidFill>
                <a:latin typeface="+mn-lt"/>
              </a:rPr>
              <a:t>Commission</a:t>
            </a:r>
          </a:p>
          <a:p>
            <a:pPr>
              <a:spcBef>
                <a:spcPts val="0"/>
              </a:spcBef>
            </a:pPr>
            <a:r>
              <a:rPr lang="da-DK" sz="1400" b="1" dirty="0" smtClean="0">
                <a:solidFill>
                  <a:srgbClr val="404040"/>
                </a:solidFill>
                <a:latin typeface="+mn-lt"/>
              </a:rPr>
              <a:t>Parliament</a:t>
            </a:r>
          </a:p>
          <a:p>
            <a:pPr>
              <a:spcBef>
                <a:spcPts val="0"/>
              </a:spcBef>
            </a:pPr>
            <a:r>
              <a:rPr lang="da-DK" sz="1400" b="1" dirty="0" smtClean="0">
                <a:solidFill>
                  <a:srgbClr val="404040"/>
                </a:solidFill>
                <a:latin typeface="+mn-lt"/>
              </a:rPr>
              <a:t>Council</a:t>
            </a:r>
            <a:endParaRPr lang="da-DK" sz="1400" b="1" dirty="0">
              <a:solidFill>
                <a:srgbClr val="404040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r>
              <a:rPr lang="da-DK" sz="1400" dirty="0" smtClean="0">
                <a:solidFill>
                  <a:srgbClr val="404040"/>
                </a:solidFill>
                <a:latin typeface="+mn-lt"/>
              </a:rPr>
              <a:t>Radio </a:t>
            </a:r>
            <a:r>
              <a:rPr lang="da-DK" sz="1400" dirty="0">
                <a:solidFill>
                  <a:srgbClr val="404040"/>
                </a:solidFill>
                <a:latin typeface="+mn-lt"/>
              </a:rPr>
              <a:t>Spectrum</a:t>
            </a:r>
          </a:p>
          <a:p>
            <a:pPr>
              <a:spcBef>
                <a:spcPts val="0"/>
              </a:spcBef>
            </a:pPr>
            <a:r>
              <a:rPr lang="da-DK" sz="1400" dirty="0">
                <a:solidFill>
                  <a:srgbClr val="404040"/>
                </a:solidFill>
                <a:latin typeface="+mn-lt"/>
              </a:rPr>
              <a:t>Policy Programme</a:t>
            </a:r>
          </a:p>
          <a:p>
            <a:pPr>
              <a:spcBef>
                <a:spcPts val="0"/>
              </a:spcBef>
            </a:pPr>
            <a:r>
              <a:rPr lang="da-DK" sz="1400" dirty="0">
                <a:solidFill>
                  <a:srgbClr val="404040"/>
                </a:solidFill>
                <a:latin typeface="+mn-lt"/>
              </a:rPr>
              <a:t>(RSPP)</a:t>
            </a:r>
            <a:endParaRPr lang="en-US" sz="1400" dirty="0">
              <a:solidFill>
                <a:srgbClr val="404040"/>
              </a:solidFill>
              <a:latin typeface="+mn-lt"/>
            </a:endParaRPr>
          </a:p>
        </p:txBody>
      </p:sp>
      <p:pic>
        <p:nvPicPr>
          <p:cNvPr id="4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2" t="19727" r="10429" b="8659"/>
          <a:stretch>
            <a:fillRect/>
          </a:stretch>
        </p:blipFill>
        <p:spPr bwMode="auto">
          <a:xfrm>
            <a:off x="3083474" y="1245509"/>
            <a:ext cx="4870808" cy="3339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>
            <a:off x="4696896" y="1788634"/>
            <a:ext cx="143440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4514146" y="1193648"/>
            <a:ext cx="2087369" cy="512981"/>
          </a:xfrm>
          <a:prstGeom prst="rect">
            <a:avLst/>
          </a:prstGeom>
          <a:noFill/>
        </p:spPr>
        <p:txBody>
          <a:bodyPr wrap="square" lIns="81299" tIns="40650" rIns="81299" bIns="40650" rtlCol="0">
            <a:spAutoFit/>
          </a:bodyPr>
          <a:lstStyle/>
          <a:p>
            <a:r>
              <a:rPr lang="da-DK" sz="1400" dirty="0">
                <a:solidFill>
                  <a:srgbClr val="C00000"/>
                </a:solidFill>
                <a:latin typeface="+mn-lt"/>
              </a:rPr>
              <a:t>2002 Radio Spectrum Decision</a:t>
            </a:r>
            <a:endParaRPr lang="en-GB" sz="1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46756" y="3582318"/>
            <a:ext cx="2330409" cy="728425"/>
          </a:xfrm>
          <a:prstGeom prst="rect">
            <a:avLst/>
          </a:prstGeom>
          <a:noFill/>
        </p:spPr>
        <p:txBody>
          <a:bodyPr wrap="square" lIns="81299" tIns="40650" rIns="81299" bIns="40650" rtlCol="0">
            <a:spAutoFit/>
          </a:bodyPr>
          <a:lstStyle/>
          <a:p>
            <a:r>
              <a:rPr lang="da-DK" sz="1400" dirty="0">
                <a:solidFill>
                  <a:srgbClr val="C00000"/>
                </a:solidFill>
                <a:latin typeface="+mn-lt"/>
              </a:rPr>
              <a:t>Read more at</a:t>
            </a:r>
          </a:p>
          <a:p>
            <a:r>
              <a:rPr lang="da-DK" sz="1400" dirty="0">
                <a:solidFill>
                  <a:srgbClr val="C00000"/>
                </a:solidFill>
                <a:latin typeface="+mn-lt"/>
                <a:hlinkClick r:id="rId4"/>
              </a:rPr>
              <a:t>http://apps.cept.org</a:t>
            </a:r>
            <a:r>
              <a:rPr lang="da-DK" sz="1400" dirty="0">
                <a:solidFill>
                  <a:srgbClr val="C00000"/>
                </a:solidFill>
                <a:latin typeface="+mn-lt"/>
                <a:hlinkClick r:id=""/>
              </a:rPr>
              <a:t>/</a:t>
            </a:r>
          </a:p>
          <a:p>
            <a:r>
              <a:rPr lang="da-DK" sz="1400" dirty="0">
                <a:solidFill>
                  <a:srgbClr val="C00000"/>
                </a:solidFill>
                <a:latin typeface="+mn-lt"/>
                <a:hlinkClick r:id=""/>
              </a:rPr>
              <a:t>eccetsirel/</a:t>
            </a:r>
            <a:endParaRPr lang="en-GB" sz="1400" dirty="0">
              <a:latin typeface="+mn-lt"/>
            </a:endParaRPr>
          </a:p>
        </p:txBody>
      </p:sp>
      <p:sp>
        <p:nvSpPr>
          <p:cNvPr id="7" name="Right Brace 6"/>
          <p:cNvSpPr/>
          <p:nvPr/>
        </p:nvSpPr>
        <p:spPr bwMode="auto">
          <a:xfrm>
            <a:off x="2617291" y="1901052"/>
            <a:ext cx="143441" cy="1950129"/>
          </a:xfrm>
          <a:prstGeom prst="rightBrace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299" tIns="40650" rIns="81299" bIns="40650" numCol="1" rtlCol="0" anchor="t" anchorCtr="0" compatLnSpc="1">
            <a:prstTxWarp prst="textNoShape">
              <a:avLst/>
            </a:prstTxWarp>
          </a:bodyPr>
          <a:lstStyle/>
          <a:p>
            <a:pPr defTabSz="812993"/>
            <a:endParaRPr lang="en-GB" sz="2000" dirty="0">
              <a:solidFill>
                <a:srgbClr val="C00000"/>
              </a:solidFill>
              <a:latin typeface="Arial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2725329" y="2257588"/>
            <a:ext cx="645484" cy="70784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 flipH="1" flipV="1">
            <a:off x="7858632" y="2272605"/>
            <a:ext cx="269205" cy="39626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690" y="2722537"/>
            <a:ext cx="788925" cy="5415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488" y="4066271"/>
            <a:ext cx="938127" cy="99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35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576" y="1480517"/>
            <a:ext cx="5923030" cy="3292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Role of the ECC in Europe </a:t>
            </a: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1" y="1297497"/>
            <a:ext cx="7528426" cy="2164794"/>
          </a:xfrm>
        </p:spPr>
        <p:txBody>
          <a:bodyPr/>
          <a:lstStyle/>
          <a:p>
            <a:pPr marL="0" indent="0">
              <a:buNone/>
            </a:pPr>
            <a:r>
              <a:rPr lang="en-GB" sz="1000" b="1" dirty="0"/>
              <a:t>Consensus and voluntary character</a:t>
            </a:r>
            <a:r>
              <a:rPr lang="en-GB" sz="1000" b="1" dirty="0" smtClean="0"/>
              <a:t>:</a:t>
            </a:r>
          </a:p>
          <a:p>
            <a:pPr marL="0" indent="0">
              <a:buNone/>
            </a:pPr>
            <a:r>
              <a:rPr lang="en-GB" sz="1000" b="1" dirty="0" smtClean="0"/>
              <a:t>flexible </a:t>
            </a:r>
            <a:r>
              <a:rPr lang="en-GB" sz="1000" b="1" dirty="0"/>
              <a:t>instrument of the national administrations</a:t>
            </a:r>
          </a:p>
          <a:p>
            <a:pPr lvl="1">
              <a:buFont typeface="Arial" pitchFamily="34" charset="0"/>
              <a:buChar char="•"/>
            </a:pPr>
            <a:endParaRPr lang="en-GB" sz="1000" dirty="0" smtClean="0"/>
          </a:p>
          <a:p>
            <a:pPr lvl="1">
              <a:buFont typeface="Arial" pitchFamily="34" charset="0"/>
              <a:buChar char="•"/>
            </a:pPr>
            <a:r>
              <a:rPr lang="en-GB" sz="1000" dirty="0" smtClean="0"/>
              <a:t>Technical expertise (2002 Radio Spectrum Decision)</a:t>
            </a:r>
            <a:endParaRPr lang="en-GB" sz="1000" dirty="0"/>
          </a:p>
          <a:p>
            <a:pPr lvl="1">
              <a:buFont typeface="Arial" pitchFamily="34" charset="0"/>
              <a:buChar char="•"/>
            </a:pPr>
            <a:r>
              <a:rPr lang="en-GB" sz="1000" dirty="0"/>
              <a:t>EU mechanisms recognise that </a:t>
            </a:r>
            <a:r>
              <a:rPr lang="en-GB" sz="1000" b="1" dirty="0"/>
              <a:t>most regulatory responsibilities are applied at a national level </a:t>
            </a:r>
            <a:endParaRPr lang="en-GB" sz="1000" b="1" dirty="0" smtClean="0"/>
          </a:p>
          <a:p>
            <a:pPr marL="762000" lvl="2" indent="0">
              <a:buNone/>
            </a:pPr>
            <a:r>
              <a:rPr lang="en-GB" sz="1000" dirty="0" smtClean="0"/>
              <a:t>(</a:t>
            </a:r>
            <a:r>
              <a:rPr lang="en-GB" sz="1000" dirty="0"/>
              <a:t>European Commission focuses on single market issues) </a:t>
            </a:r>
          </a:p>
          <a:p>
            <a:pPr lvl="1">
              <a:buFont typeface="Arial" pitchFamily="34" charset="0"/>
              <a:buChar char="•"/>
            </a:pPr>
            <a:r>
              <a:rPr lang="en-GB" sz="1000" dirty="0"/>
              <a:t>Range of subjects: ‘high profile’ and ‘low profile’:</a:t>
            </a:r>
          </a:p>
          <a:p>
            <a:pPr marL="50812" indent="0">
              <a:buNone/>
            </a:pPr>
            <a:r>
              <a:rPr lang="en-GB" sz="1000" dirty="0"/>
              <a:t>	…all are important</a:t>
            </a:r>
          </a:p>
          <a:p>
            <a:pPr lvl="1">
              <a:buFont typeface="Arial" pitchFamily="34" charset="0"/>
              <a:buChar char="•"/>
            </a:pPr>
            <a:r>
              <a:rPr lang="en-GB" sz="1000" dirty="0"/>
              <a:t>Geographical </a:t>
            </a:r>
            <a:r>
              <a:rPr lang="en-GB" sz="1000" dirty="0" smtClean="0"/>
              <a:t>reach</a:t>
            </a:r>
          </a:p>
          <a:p>
            <a:pPr lvl="1">
              <a:buFont typeface="Arial" pitchFamily="34" charset="0"/>
              <a:buChar char="•"/>
            </a:pPr>
            <a:r>
              <a:rPr lang="da-DK" sz="1000" dirty="0" smtClean="0"/>
              <a:t>Information focal point</a:t>
            </a:r>
            <a:endParaRPr lang="en-GB" dirty="0"/>
          </a:p>
        </p:txBody>
      </p:sp>
      <p:pic>
        <p:nvPicPr>
          <p:cNvPr id="5" name="Bild 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90048" y="256381"/>
            <a:ext cx="158417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507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660557" indent="-25406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16241" indent="-20324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422738" indent="-20324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829234" indent="-20324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235731" indent="-2032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642227" indent="-2032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48724" indent="-2032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55220" indent="-2032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solidFill>
                  <a:srgbClr val="887F6E"/>
                </a:solidFill>
              </a:rPr>
              <a:t> add copy here</a:t>
            </a:r>
          </a:p>
        </p:txBody>
      </p:sp>
      <p:sp>
        <p:nvSpPr>
          <p:cNvPr id="12291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the ECC does not do</a:t>
            </a:r>
          </a:p>
        </p:txBody>
      </p:sp>
      <p:sp>
        <p:nvSpPr>
          <p:cNvPr id="12292" name="Rectangle 28"/>
          <p:cNvSpPr>
            <a:spLocks noGrp="1" noChangeArrowheads="1"/>
          </p:cNvSpPr>
          <p:nvPr>
            <p:ph type="body" idx="1"/>
          </p:nvPr>
        </p:nvSpPr>
        <p:spPr>
          <a:xfrm>
            <a:off x="393711" y="1485408"/>
            <a:ext cx="7472402" cy="1867317"/>
          </a:xfrm>
        </p:spPr>
        <p:txBody>
          <a:bodyPr/>
          <a:lstStyle/>
          <a:p>
            <a:pPr eaLnBrk="1" hangingPunct="1"/>
            <a:r>
              <a:rPr lang="da-DK" sz="1000" dirty="0" smtClean="0"/>
              <a:t>Dictate modes and rules of deployment at the national level</a:t>
            </a:r>
          </a:p>
          <a:p>
            <a:pPr eaLnBrk="1" hangingPunct="1"/>
            <a:endParaRPr lang="da-DK" sz="1000" dirty="0" smtClean="0"/>
          </a:p>
          <a:p>
            <a:pPr eaLnBrk="1" hangingPunct="1"/>
            <a:r>
              <a:rPr lang="da-DK" sz="1000" dirty="0" smtClean="0"/>
              <a:t>Sell equipment and design installations, plan networks</a:t>
            </a:r>
          </a:p>
          <a:p>
            <a:pPr eaLnBrk="1" hangingPunct="1"/>
            <a:endParaRPr lang="da-DK" sz="1000" dirty="0" smtClean="0"/>
          </a:p>
          <a:p>
            <a:pPr eaLnBrk="1" hangingPunct="1"/>
            <a:r>
              <a:rPr lang="da-DK" sz="1000" dirty="0" smtClean="0"/>
              <a:t>Regulate inside cables</a:t>
            </a:r>
          </a:p>
          <a:p>
            <a:pPr eaLnBrk="1" hangingPunct="1"/>
            <a:endParaRPr lang="da-DK" sz="1000" dirty="0" smtClean="0"/>
          </a:p>
          <a:p>
            <a:pPr eaLnBrk="1" hangingPunct="1"/>
            <a:r>
              <a:rPr lang="da-DK" sz="1000" dirty="0" smtClean="0"/>
              <a:t>The impossible:</a:t>
            </a:r>
          </a:p>
          <a:p>
            <a:pPr lvl="1" eaLnBrk="1" hangingPunct="1"/>
            <a:r>
              <a:rPr lang="da-DK" sz="1000" dirty="0" smtClean="0"/>
              <a:t>100% interference-free spectrum use</a:t>
            </a:r>
          </a:p>
          <a:p>
            <a:pPr lvl="1" eaLnBrk="1" hangingPunct="1"/>
            <a:r>
              <a:rPr lang="da-DK" sz="1000" dirty="0" smtClean="0"/>
              <a:t>Make every stakeholder 100% happy 100% of the time</a:t>
            </a:r>
            <a:endParaRPr lang="en-GB" sz="1000" dirty="0" smtClean="0"/>
          </a:p>
        </p:txBody>
      </p:sp>
    </p:spTree>
    <p:extLst>
      <p:ext uri="{BB962C8B-B14F-4D97-AF65-F5344CB8AC3E}">
        <p14:creationId xmlns:p14="http://schemas.microsoft.com/office/powerpoint/2010/main" val="106881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demand is recognised</a:t>
            </a:r>
            <a:br>
              <a:rPr lang="en-US" dirty="0" smtClean="0"/>
            </a:br>
            <a:r>
              <a:rPr lang="en-US" dirty="0" smtClean="0"/>
              <a:t>by the regulators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529408" y="1336501"/>
            <a:ext cx="6400800" cy="3197234"/>
          </a:xfrm>
        </p:spPr>
        <p:txBody>
          <a:bodyPr/>
          <a:lstStyle/>
          <a:p>
            <a:pPr marL="0" indent="0" eaLnBrk="1" hangingPunct="1">
              <a:buNone/>
            </a:pPr>
            <a:endParaRPr lang="en-GB" sz="1000" dirty="0" smtClean="0"/>
          </a:p>
          <a:p>
            <a:pPr eaLnBrk="1" hangingPunct="1">
              <a:buFontTx/>
              <a:buNone/>
            </a:pPr>
            <a:endParaRPr lang="en-GB" sz="1000" dirty="0" smtClean="0"/>
          </a:p>
          <a:p>
            <a:pPr eaLnBrk="1" hangingPunct="1"/>
            <a:r>
              <a:rPr lang="en-US" sz="1000" b="1" dirty="0" smtClean="0"/>
              <a:t>National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US" sz="1000" dirty="0" smtClean="0"/>
              <a:t>N</a:t>
            </a:r>
            <a:r>
              <a:rPr lang="en-GB" sz="1000" dirty="0" smtClean="0"/>
              <a:t>ational </a:t>
            </a:r>
            <a:r>
              <a:rPr lang="en-GB" sz="1000" dirty="0"/>
              <a:t>frequency strategy processes, broad-basis and </a:t>
            </a:r>
            <a:r>
              <a:rPr lang="en-GB" sz="1000" dirty="0" smtClean="0"/>
              <a:t>usually consulted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da-DK" sz="1000" dirty="0" smtClean="0"/>
              <a:t>Reference to international developments: especially from ETSI and ECC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da-DK" sz="1000" dirty="0" smtClean="0"/>
              <a:t>Lobbying by companies, trade associations, even individuals</a:t>
            </a:r>
            <a:endParaRPr lang="da-DK" sz="1000" dirty="0"/>
          </a:p>
          <a:p>
            <a:pPr eaLnBrk="1" hangingPunct="1"/>
            <a:endParaRPr lang="en-GB" sz="1000" dirty="0" smtClean="0"/>
          </a:p>
          <a:p>
            <a:pPr eaLnBrk="1" hangingPunct="1"/>
            <a:r>
              <a:rPr lang="da-DK" sz="1000" b="1" dirty="0" smtClean="0"/>
              <a:t>European</a:t>
            </a:r>
            <a:r>
              <a:rPr lang="da-DK" sz="1000" dirty="0" smtClean="0"/>
              <a:t> 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da-DK" sz="1000" dirty="0" smtClean="0"/>
              <a:t>ETSI System Refeence document.  Mainly industry-led.  Administration input is rare.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da-DK" sz="1000" dirty="0" smtClean="0"/>
              <a:t>ECC work items: need 6 supporting administrations to get started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da-DK" sz="1000" dirty="0" smtClean="0"/>
              <a:t>EC mandates – usually reacting to developments in ECC</a:t>
            </a:r>
            <a:endParaRPr lang="en-GB" sz="1000" dirty="0" smtClean="0"/>
          </a:p>
          <a:p>
            <a:pPr marL="0" indent="0" eaLnBrk="1" hangingPunct="1">
              <a:buNone/>
            </a:pPr>
            <a:endParaRPr lang="en-GB" sz="1000" u="sng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GB" sz="1000" b="1" dirty="0" smtClean="0"/>
              <a:t>Global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da-DK" sz="1000" dirty="0" smtClean="0"/>
              <a:t>ITU: World Radio Conference (WRC) agenda items; ITU-R study programme 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da-DK" sz="1000" dirty="0" smtClean="0"/>
              <a:t>Worldwide sector-specific industry groups.  e.g. DVB, 3GPP </a:t>
            </a:r>
            <a:endParaRPr lang="en-GB" sz="1000" dirty="0" smtClean="0"/>
          </a:p>
          <a:p>
            <a:pPr eaLnBrk="1" hangingPunct="1"/>
            <a:endParaRPr lang="en-GB" sz="1000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en-GB" sz="1000" dirty="0" smtClean="0"/>
          </a:p>
          <a:p>
            <a:pPr eaLnBrk="1" hangingPunct="1"/>
            <a:endParaRPr lang="en-GB" sz="1000" dirty="0" smtClean="0"/>
          </a:p>
          <a:p>
            <a:pPr eaLnBrk="1" hangingPunct="1"/>
            <a:endParaRPr lang="en-US" sz="1000" dirty="0" smtClean="0"/>
          </a:p>
        </p:txBody>
      </p:sp>
      <p:pic>
        <p:nvPicPr>
          <p:cNvPr id="5" name="Bild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0048" y="256381"/>
            <a:ext cx="158417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Ec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064" y="1264493"/>
            <a:ext cx="1628234" cy="38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2702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46088"/>
            <a:ext cx="6400800" cy="530373"/>
          </a:xfrm>
        </p:spPr>
        <p:txBody>
          <a:bodyPr/>
          <a:lstStyle/>
          <a:p>
            <a:pPr eaLnBrk="1" hangingPunct="1"/>
            <a:r>
              <a:rPr lang="en-US" dirty="0" smtClean="0"/>
              <a:t>National administrations - influences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529408" y="1336501"/>
            <a:ext cx="6400800" cy="3197234"/>
          </a:xfrm>
        </p:spPr>
        <p:txBody>
          <a:bodyPr/>
          <a:lstStyle/>
          <a:p>
            <a:pPr eaLnBrk="1" hangingPunct="1"/>
            <a:r>
              <a:rPr lang="en-GB" sz="1000" dirty="0" smtClean="0"/>
              <a:t>Independent regulators have terms of reference set out in law</a:t>
            </a:r>
          </a:p>
          <a:p>
            <a:pPr eaLnBrk="1" hangingPunct="1"/>
            <a:endParaRPr lang="en-GB" sz="1000" dirty="0" smtClean="0"/>
          </a:p>
          <a:p>
            <a:pPr eaLnBrk="1" hangingPunct="1"/>
            <a:r>
              <a:rPr lang="en-GB" sz="1000" dirty="0" smtClean="0"/>
              <a:t>Criteria for decision making do not anticipate specific merits of a given case – regulator has to apply them</a:t>
            </a:r>
          </a:p>
          <a:p>
            <a:pPr eaLnBrk="1" hangingPunct="1"/>
            <a:endParaRPr lang="da-DK" sz="1000" dirty="0" smtClean="0"/>
          </a:p>
          <a:p>
            <a:pPr eaLnBrk="1" hangingPunct="1"/>
            <a:r>
              <a:rPr lang="da-DK" sz="1000" dirty="0" smtClean="0"/>
              <a:t>EU Framework Directive requires transparency</a:t>
            </a:r>
          </a:p>
          <a:p>
            <a:pPr marL="0" indent="0" eaLnBrk="1" hangingPunct="1">
              <a:buNone/>
            </a:pPr>
            <a:r>
              <a:rPr lang="da-DK" sz="1000" dirty="0"/>
              <a:t> </a:t>
            </a:r>
            <a:r>
              <a:rPr lang="da-DK" sz="1000" dirty="0" smtClean="0"/>
              <a:t>       (Article 6 requires consultation)</a:t>
            </a:r>
          </a:p>
          <a:p>
            <a:pPr eaLnBrk="1" hangingPunct="1"/>
            <a:endParaRPr lang="da-DK" sz="1000" dirty="0" smtClean="0"/>
          </a:p>
          <a:p>
            <a:pPr eaLnBrk="1" hangingPunct="1"/>
            <a:r>
              <a:rPr lang="da-DK" sz="1000" dirty="0" smtClean="0"/>
              <a:t>Governments have means to influence regulators; details vary</a:t>
            </a:r>
          </a:p>
          <a:p>
            <a:pPr eaLnBrk="1" hangingPunct="1"/>
            <a:endParaRPr lang="da-DK" sz="1000" dirty="0" smtClean="0"/>
          </a:p>
          <a:p>
            <a:pPr eaLnBrk="1" hangingPunct="1"/>
            <a:r>
              <a:rPr lang="da-DK" sz="1000" dirty="0" smtClean="0"/>
              <a:t>National reference strategy document</a:t>
            </a:r>
          </a:p>
          <a:p>
            <a:pPr eaLnBrk="1" hangingPunct="1"/>
            <a:endParaRPr lang="da-DK" sz="1000" dirty="0" smtClean="0"/>
          </a:p>
          <a:p>
            <a:pPr eaLnBrk="1" hangingPunct="1"/>
            <a:r>
              <a:rPr lang="da-DK" sz="1000" dirty="0" smtClean="0"/>
              <a:t>Inputs from sector associations and large companies</a:t>
            </a:r>
          </a:p>
          <a:p>
            <a:pPr eaLnBrk="1" hangingPunct="1"/>
            <a:endParaRPr lang="da-DK" sz="1000" dirty="0"/>
          </a:p>
          <a:p>
            <a:pPr eaLnBrk="1" hangingPunct="1"/>
            <a:r>
              <a:rPr lang="da-DK" sz="1000" dirty="0" smtClean="0"/>
              <a:t>Studies: technical and economic</a:t>
            </a:r>
          </a:p>
          <a:p>
            <a:pPr eaLnBrk="1" hangingPunct="1"/>
            <a:endParaRPr lang="da-DK" sz="1000" dirty="0" smtClean="0"/>
          </a:p>
          <a:p>
            <a:pPr eaLnBrk="1" hangingPunct="1"/>
            <a:r>
              <a:rPr lang="da-DK" sz="1000" dirty="0" smtClean="0"/>
              <a:t>Feedback from licensing and compliance responsibilities</a:t>
            </a:r>
          </a:p>
          <a:p>
            <a:pPr eaLnBrk="1" hangingPunct="1"/>
            <a:endParaRPr lang="da-DK" sz="1000" dirty="0" smtClean="0"/>
          </a:p>
          <a:p>
            <a:pPr eaLnBrk="1" hangingPunct="1"/>
            <a:r>
              <a:rPr lang="da-DK" sz="1000" dirty="0" smtClean="0">
                <a:solidFill>
                  <a:srgbClr val="00B050"/>
                </a:solidFill>
              </a:rPr>
              <a:t>The green ink brigade?</a:t>
            </a:r>
            <a:endParaRPr lang="en-GB" sz="1000" dirty="0" smtClean="0"/>
          </a:p>
          <a:p>
            <a:pPr eaLnBrk="1" hangingPunct="1"/>
            <a:endParaRPr lang="en-GB" sz="1000" dirty="0" smtClean="0"/>
          </a:p>
          <a:p>
            <a:pPr eaLnBrk="1" hangingPunct="1"/>
            <a:endParaRPr lang="en-US" sz="1000" dirty="0" smtClean="0"/>
          </a:p>
        </p:txBody>
      </p:sp>
      <p:pic>
        <p:nvPicPr>
          <p:cNvPr id="5" name="Bild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0048" y="256381"/>
            <a:ext cx="158417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Ec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064" y="1264493"/>
            <a:ext cx="1628234" cy="38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74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9408" y="446088"/>
            <a:ext cx="6400800" cy="602381"/>
          </a:xfrm>
        </p:spPr>
        <p:txBody>
          <a:bodyPr/>
          <a:lstStyle/>
          <a:p>
            <a:pPr eaLnBrk="1" hangingPunct="1"/>
            <a:r>
              <a:rPr lang="en-US" dirty="0" smtClean="0"/>
              <a:t>ECC Deliverables</a:t>
            </a:r>
          </a:p>
        </p:txBody>
      </p:sp>
      <p:pic>
        <p:nvPicPr>
          <p:cNvPr id="5" name="Bild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0048" y="256381"/>
            <a:ext cx="158417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Ec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064" y="1264493"/>
            <a:ext cx="1628234" cy="38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64" y="1336501"/>
            <a:ext cx="2304256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9" t="6534" r="23959" b="4180"/>
          <a:stretch/>
        </p:blipFill>
        <p:spPr bwMode="auto">
          <a:xfrm>
            <a:off x="6785992" y="2560637"/>
            <a:ext cx="1589902" cy="1935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31109" y="904453"/>
            <a:ext cx="417646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b="1" dirty="0" smtClean="0">
                <a:solidFill>
                  <a:srgbClr val="404040"/>
                </a:solidFill>
                <a:latin typeface="+mn-lt"/>
              </a:rPr>
              <a:t>Not about choosing</a:t>
            </a:r>
          </a:p>
          <a:p>
            <a:endParaRPr lang="da-DK" sz="1000" dirty="0">
              <a:solidFill>
                <a:srgbClr val="404040"/>
              </a:solidFill>
              <a:latin typeface="+mn-lt"/>
            </a:endParaRPr>
          </a:p>
          <a:p>
            <a:r>
              <a:rPr lang="da-DK" sz="1000" dirty="0" smtClean="0">
                <a:solidFill>
                  <a:srgbClr val="404040"/>
                </a:solidFill>
                <a:latin typeface="+mn-lt"/>
              </a:rPr>
              <a:t>”stop doing this, do that instead”</a:t>
            </a:r>
          </a:p>
          <a:p>
            <a:endParaRPr lang="da-DK" sz="1000" dirty="0">
              <a:solidFill>
                <a:srgbClr val="404040"/>
              </a:solidFill>
              <a:latin typeface="+mn-lt"/>
            </a:endParaRPr>
          </a:p>
          <a:p>
            <a:r>
              <a:rPr lang="da-DK" sz="1000" b="1" dirty="0" smtClean="0">
                <a:solidFill>
                  <a:srgbClr val="404040"/>
                </a:solidFill>
                <a:latin typeface="+mn-lt"/>
              </a:rPr>
              <a:t>Is about opportunities and sharing</a:t>
            </a:r>
            <a:r>
              <a:rPr lang="da-DK" sz="1000" dirty="0" smtClean="0">
                <a:solidFill>
                  <a:srgbClr val="404040"/>
                </a:solidFill>
                <a:latin typeface="+mn-lt"/>
              </a:rPr>
              <a:t>:</a:t>
            </a:r>
          </a:p>
          <a:p>
            <a:endParaRPr lang="da-DK" sz="1000" dirty="0">
              <a:solidFill>
                <a:srgbClr val="404040"/>
              </a:solidFill>
              <a:latin typeface="+mn-lt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da-DK" sz="1000" dirty="0" smtClean="0">
                <a:solidFill>
                  <a:srgbClr val="404040"/>
                </a:solidFill>
                <a:latin typeface="+mn-lt"/>
              </a:rPr>
              <a:t>How to protect incumbents adequately if individual countries want to </a:t>
            </a:r>
          </a:p>
          <a:p>
            <a:pPr marL="171450" indent="-171450">
              <a:buFont typeface="Arial" pitchFamily="34" charset="0"/>
              <a:buChar char="•"/>
            </a:pPr>
            <a:endParaRPr lang="da-DK" sz="1000" dirty="0" smtClean="0">
              <a:solidFill>
                <a:srgbClr val="404040"/>
              </a:solidFill>
              <a:latin typeface="+mn-lt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da-DK" sz="1000" dirty="0" smtClean="0">
                <a:solidFill>
                  <a:srgbClr val="404040"/>
                </a:solidFill>
                <a:latin typeface="+mn-lt"/>
              </a:rPr>
              <a:t>Maximise efficiency, not ‘protect 100%’</a:t>
            </a:r>
          </a:p>
          <a:p>
            <a:pPr marL="171450" indent="-171450">
              <a:buFont typeface="Arial" pitchFamily="34" charset="0"/>
              <a:buChar char="•"/>
            </a:pPr>
            <a:endParaRPr lang="da-DK" sz="1000" dirty="0" smtClean="0">
              <a:solidFill>
                <a:srgbClr val="404040"/>
              </a:solidFill>
              <a:latin typeface="+mn-lt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da-DK" sz="1000" dirty="0" smtClean="0">
                <a:solidFill>
                  <a:srgbClr val="404040"/>
                </a:solidFill>
                <a:latin typeface="+mn-lt"/>
              </a:rPr>
              <a:t>Consider impact of interference</a:t>
            </a:r>
          </a:p>
          <a:p>
            <a:pPr marL="171450" indent="-171450">
              <a:buFont typeface="Arial" pitchFamily="34" charset="0"/>
              <a:buChar char="•"/>
            </a:pPr>
            <a:endParaRPr lang="da-DK" sz="1000" dirty="0">
              <a:solidFill>
                <a:srgbClr val="404040"/>
              </a:solidFill>
              <a:latin typeface="+mn-lt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da-DK" sz="1000" dirty="0" smtClean="0">
                <a:solidFill>
                  <a:srgbClr val="404040"/>
                </a:solidFill>
                <a:latin typeface="+mn-lt"/>
              </a:rPr>
              <a:t>Analyse based on assumed deployment scenarios </a:t>
            </a:r>
            <a:endParaRPr lang="da-DK" sz="1000" dirty="0">
              <a:solidFill>
                <a:srgbClr val="404040"/>
              </a:solidFill>
              <a:latin typeface="+mn-lt"/>
            </a:endParaRPr>
          </a:p>
          <a:p>
            <a:pPr marL="171450" indent="-171450">
              <a:buFont typeface="Arial" pitchFamily="34" charset="0"/>
              <a:buChar char="•"/>
            </a:pPr>
            <a:endParaRPr lang="da-DK" sz="1000" dirty="0">
              <a:solidFill>
                <a:srgbClr val="404040"/>
              </a:solidFill>
              <a:latin typeface="+mn-lt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da-DK" sz="1000" dirty="0" smtClean="0">
                <a:solidFill>
                  <a:srgbClr val="404040"/>
                </a:solidFill>
                <a:latin typeface="+mn-lt"/>
              </a:rPr>
              <a:t>Tend to avoid economic or social judgements</a:t>
            </a:r>
          </a:p>
          <a:p>
            <a:pPr marL="171450" indent="-171450">
              <a:buFont typeface="Arial" pitchFamily="34" charset="0"/>
              <a:buChar char="•"/>
            </a:pPr>
            <a:endParaRPr lang="da-DK" sz="1000" dirty="0" smtClean="0">
              <a:solidFill>
                <a:srgbClr val="404040"/>
              </a:solidFill>
              <a:latin typeface="+mn-lt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da-DK" sz="1000" dirty="0" smtClean="0">
                <a:solidFill>
                  <a:srgbClr val="404040"/>
                </a:solidFill>
                <a:latin typeface="+mn-lt"/>
              </a:rPr>
              <a:t>Tear down protection of unused harmonisation</a:t>
            </a:r>
          </a:p>
          <a:p>
            <a:r>
              <a:rPr lang="da-DK" sz="1000" dirty="0">
                <a:solidFill>
                  <a:srgbClr val="404040"/>
                </a:solidFill>
                <a:latin typeface="+mn-lt"/>
              </a:rPr>
              <a:t> </a:t>
            </a:r>
            <a:r>
              <a:rPr lang="da-DK" sz="1000" dirty="0" smtClean="0">
                <a:solidFill>
                  <a:srgbClr val="404040"/>
                </a:solidFill>
                <a:latin typeface="+mn-lt"/>
              </a:rPr>
              <a:t>     measures (e.g. S-DAB in L-Band)</a:t>
            </a:r>
          </a:p>
          <a:p>
            <a:pPr marL="171450" indent="-171450">
              <a:buFont typeface="Arial" pitchFamily="34" charset="0"/>
              <a:buChar char="•"/>
            </a:pPr>
            <a:endParaRPr lang="da-DK" sz="1000" dirty="0">
              <a:solidFill>
                <a:srgbClr val="404040"/>
              </a:solidFill>
              <a:latin typeface="+mn-lt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da-DK" sz="1000" dirty="0" smtClean="0">
                <a:solidFill>
                  <a:srgbClr val="404040"/>
                </a:solidFill>
                <a:latin typeface="+mn-lt"/>
              </a:rPr>
              <a:t>Liberalise existing allocations, e.g.</a:t>
            </a:r>
          </a:p>
          <a:p>
            <a:pPr marL="628650" lvl="1" indent="-171450">
              <a:buFont typeface="Courier New" pitchFamily="49" charset="0"/>
              <a:buChar char="o"/>
            </a:pPr>
            <a:r>
              <a:rPr lang="da-DK" sz="1000" dirty="0" smtClean="0">
                <a:solidFill>
                  <a:srgbClr val="404040"/>
                </a:solidFill>
                <a:latin typeface="+mn-lt"/>
              </a:rPr>
              <a:t>free circulation and use of terminals</a:t>
            </a:r>
          </a:p>
          <a:p>
            <a:pPr marL="628650" lvl="1" indent="-171450">
              <a:buFont typeface="Courier New" pitchFamily="49" charset="0"/>
              <a:buChar char="o"/>
            </a:pPr>
            <a:r>
              <a:rPr lang="da-DK" sz="1000" dirty="0" smtClean="0">
                <a:solidFill>
                  <a:srgbClr val="404040"/>
                </a:solidFill>
                <a:latin typeface="+mn-lt"/>
              </a:rPr>
              <a:t>least restrictive technical conditions</a:t>
            </a:r>
          </a:p>
          <a:p>
            <a:pPr marL="628650" lvl="1" indent="-171450">
              <a:buFont typeface="Courier New" pitchFamily="49" charset="0"/>
              <a:buChar char="o"/>
            </a:pPr>
            <a:r>
              <a:rPr lang="da-DK" sz="1000" dirty="0" smtClean="0">
                <a:solidFill>
                  <a:srgbClr val="404040"/>
                </a:solidFill>
                <a:latin typeface="+mn-lt"/>
              </a:rPr>
              <a:t>technological neutrality</a:t>
            </a:r>
          </a:p>
          <a:p>
            <a:pPr lvl="1"/>
            <a:endParaRPr lang="da-DK" sz="1000" dirty="0" smtClean="0">
              <a:solidFill>
                <a:srgbClr val="404040"/>
              </a:solidFill>
              <a:latin typeface="+mn-lt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da-DK" sz="1000" dirty="0" smtClean="0">
                <a:solidFill>
                  <a:srgbClr val="404040"/>
                </a:solidFill>
                <a:latin typeface="+mn-lt"/>
              </a:rPr>
              <a:t>Soft harmonisation can be more flexible and effective than diktat</a:t>
            </a:r>
            <a:endParaRPr lang="en-GB" sz="1000" dirty="0">
              <a:solidFill>
                <a:srgbClr val="404040"/>
              </a:solidFill>
              <a:latin typeface="+mn-lt"/>
            </a:endParaRPr>
          </a:p>
        </p:txBody>
      </p:sp>
      <p:cxnSp>
        <p:nvCxnSpPr>
          <p:cNvPr id="7" name="Curved Connector 6"/>
          <p:cNvCxnSpPr/>
          <p:nvPr/>
        </p:nvCxnSpPr>
        <p:spPr bwMode="auto">
          <a:xfrm flipV="1">
            <a:off x="2897560" y="1264493"/>
            <a:ext cx="1584176" cy="132268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696373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Modern art?</a:t>
            </a:r>
          </a:p>
        </p:txBody>
      </p:sp>
      <p:pic>
        <p:nvPicPr>
          <p:cNvPr id="5" name="Bild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0048" y="256381"/>
            <a:ext cx="158417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Ec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064" y="1264493"/>
            <a:ext cx="1628234" cy="38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392" y="1408509"/>
            <a:ext cx="2685140" cy="266020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553744" y="2200597"/>
            <a:ext cx="41764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da-DK" sz="1000" dirty="0" smtClean="0">
                <a:solidFill>
                  <a:srgbClr val="000000"/>
                </a:solidFill>
                <a:latin typeface="+mn-lt"/>
              </a:rPr>
              <a:t>No, it is from a sharing study on how to introduce mobile service in a band used differently in different countries by a variety of services (2.3-2.4 GHz)</a:t>
            </a:r>
          </a:p>
          <a:p>
            <a:pPr>
              <a:spcBef>
                <a:spcPts val="0"/>
              </a:spcBef>
            </a:pPr>
            <a:endParaRPr lang="da-DK" sz="1000" dirty="0">
              <a:solidFill>
                <a:srgbClr val="000000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endParaRPr lang="da-DK" sz="1000" dirty="0" smtClean="0">
              <a:solidFill>
                <a:srgbClr val="000000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r>
              <a:rPr lang="da-DK" sz="1000" dirty="0" smtClean="0">
                <a:solidFill>
                  <a:srgbClr val="000000"/>
                </a:solidFill>
                <a:latin typeface="+mn-lt"/>
              </a:rPr>
              <a:t>The application of the LSA (Licensed Shared Access) concept is central to the acceptibility of bringing mobile servcies into this band.</a:t>
            </a:r>
            <a:endParaRPr lang="en-GB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08173" y="4253115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dirty="0" smtClean="0">
                <a:solidFill>
                  <a:srgbClr val="000000"/>
                </a:solidFill>
                <a:latin typeface="+mj-lt"/>
              </a:rPr>
              <a:t>PT FM52</a:t>
            </a:r>
            <a:endParaRPr lang="en-GB" sz="18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2199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Reality and practicality</a:t>
            </a:r>
            <a:br>
              <a:rPr lang="en-US" dirty="0" smtClean="0"/>
            </a:br>
            <a:r>
              <a:rPr lang="en-US" dirty="0" smtClean="0"/>
              <a:t>– some case studies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529408" y="1984573"/>
            <a:ext cx="6400800" cy="1152128"/>
          </a:xfrm>
        </p:spPr>
        <p:txBody>
          <a:bodyPr/>
          <a:lstStyle/>
          <a:p>
            <a:pPr eaLnBrk="1" hangingPunct="1"/>
            <a:r>
              <a:rPr lang="da-DK" sz="1000" dirty="0" smtClean="0"/>
              <a:t>Public mobile networks and GSM-R</a:t>
            </a:r>
          </a:p>
          <a:p>
            <a:pPr eaLnBrk="1" hangingPunct="1"/>
            <a:endParaRPr lang="da-DK" sz="1000" dirty="0"/>
          </a:p>
          <a:p>
            <a:pPr eaLnBrk="1" hangingPunct="1"/>
            <a:r>
              <a:rPr lang="da-DK" sz="1000" dirty="0" smtClean="0"/>
              <a:t>800 MHz: Digital Dividend and TV</a:t>
            </a:r>
          </a:p>
          <a:p>
            <a:pPr eaLnBrk="1" hangingPunct="1"/>
            <a:endParaRPr lang="da-DK" sz="1000" dirty="0"/>
          </a:p>
          <a:p>
            <a:pPr eaLnBrk="1" hangingPunct="1"/>
            <a:r>
              <a:rPr lang="da-DK" sz="1000" dirty="0" smtClean="0"/>
              <a:t>PMSE, running from the relentless march of LTE  ?</a:t>
            </a:r>
            <a:endParaRPr lang="en-GB" sz="1000" dirty="0" smtClean="0"/>
          </a:p>
          <a:p>
            <a:pPr eaLnBrk="1" hangingPunct="1"/>
            <a:endParaRPr lang="en-GB" sz="1000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en-GB" sz="1000" dirty="0" smtClean="0"/>
          </a:p>
          <a:p>
            <a:pPr eaLnBrk="1" hangingPunct="1"/>
            <a:endParaRPr lang="en-GB" sz="1000" dirty="0" smtClean="0"/>
          </a:p>
          <a:p>
            <a:pPr eaLnBrk="1" hangingPunct="1"/>
            <a:endParaRPr lang="en-US" sz="1000" dirty="0" smtClean="0"/>
          </a:p>
        </p:txBody>
      </p:sp>
      <p:pic>
        <p:nvPicPr>
          <p:cNvPr id="5" name="Bild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0048" y="256381"/>
            <a:ext cx="158417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Ec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064" y="1264493"/>
            <a:ext cx="1628234" cy="38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8020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Trouble on the tracks</a:t>
            </a:r>
          </a:p>
        </p:txBody>
      </p:sp>
      <p:pic>
        <p:nvPicPr>
          <p:cNvPr id="5" name="Bild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0048" y="256381"/>
            <a:ext cx="158417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Ec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064" y="1264493"/>
            <a:ext cx="1628234" cy="38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376" y="1515483"/>
            <a:ext cx="4248472" cy="1296144"/>
          </a:xfrm>
          <a:prstGeom prst="rect">
            <a:avLst/>
          </a:prstGeom>
          <a:noFill/>
        </p:spPr>
      </p:pic>
      <p:cxnSp>
        <p:nvCxnSpPr>
          <p:cNvPr id="4" name="Straight Arrow Connector 3"/>
          <p:cNvCxnSpPr/>
          <p:nvPr/>
        </p:nvCxnSpPr>
        <p:spPr bwMode="auto">
          <a:xfrm flipV="1">
            <a:off x="2897560" y="2379579"/>
            <a:ext cx="936104" cy="142371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Rectangle 8"/>
          <p:cNvSpPr/>
          <p:nvPr/>
        </p:nvSpPr>
        <p:spPr bwMode="auto">
          <a:xfrm>
            <a:off x="473597" y="2163555"/>
            <a:ext cx="1152128" cy="21602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33264" y="2177033"/>
            <a:ext cx="1392461" cy="2025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Public mobile networks</a:t>
            </a:r>
            <a:endParaRPr kumimoji="0" lang="en-GB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1256" y="1896508"/>
            <a:ext cx="1324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dirty="0" smtClean="0">
                <a:solidFill>
                  <a:srgbClr val="404040"/>
                </a:solidFill>
                <a:latin typeface="+mn-lt"/>
              </a:rPr>
              <a:t>Digital  dividend uplink</a:t>
            </a:r>
            <a:endParaRPr lang="en-GB" sz="900" dirty="0">
              <a:solidFill>
                <a:srgbClr val="404040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3697" y="2452915"/>
            <a:ext cx="3717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solidFill>
                  <a:srgbClr val="404040"/>
                </a:solidFill>
                <a:latin typeface="+mn-lt"/>
              </a:rPr>
              <a:t>862</a:t>
            </a:r>
            <a:endParaRPr lang="en-GB" sz="800" dirty="0">
              <a:solidFill>
                <a:srgbClr val="404040"/>
              </a:solidFill>
              <a:latin typeface="+mn-lt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564" y="3352725"/>
            <a:ext cx="1736600" cy="129614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833664" y="3203771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dirty="0" smtClean="0">
                <a:solidFill>
                  <a:srgbClr val="404040"/>
                </a:solidFill>
                <a:latin typeface="+mn-lt"/>
              </a:rPr>
              <a:t>High public mobile  local field strengths </a:t>
            </a:r>
            <a:endParaRPr lang="en-GB" sz="1000" dirty="0">
              <a:solidFill>
                <a:srgbClr val="404040"/>
              </a:solidFill>
              <a:latin typeface="+mn-lt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5273824" y="3403827"/>
            <a:ext cx="36004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40404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5705872" y="3280716"/>
            <a:ext cx="3401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dirty="0" smtClean="0">
                <a:solidFill>
                  <a:srgbClr val="404040"/>
                </a:solidFill>
                <a:latin typeface="+mn-lt"/>
              </a:rPr>
              <a:t>(e.g.) Intermodulation products in the railway passband</a:t>
            </a:r>
            <a:endParaRPr lang="en-GB" sz="1000" dirty="0">
              <a:solidFill>
                <a:srgbClr val="404040"/>
              </a:solidFill>
              <a:latin typeface="+mn-lt"/>
            </a:endParaRPr>
          </a:p>
        </p:txBody>
      </p:sp>
      <p:pic>
        <p:nvPicPr>
          <p:cNvPr id="3074" name="Picture 2" descr="C:\Users\Thomas\AppData\Local\Microsoft\Windows\Temporary Internet Files\Content.IE5\TKSU4LQR\MC900415748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888" y="3712765"/>
            <a:ext cx="1169352" cy="117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homas\AppData\Local\Microsoft\Windows\Temporary Internet Files\Content.IE5\7OV4BSGR\MC900310878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720" y="3548605"/>
            <a:ext cx="788324" cy="134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697196" y="2299027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dirty="0" smtClean="0">
                <a:solidFill>
                  <a:srgbClr val="000000"/>
                </a:solidFill>
                <a:latin typeface="+mn-lt"/>
              </a:rPr>
              <a:t>Independent networks,</a:t>
            </a:r>
          </a:p>
          <a:p>
            <a:r>
              <a:rPr lang="da-DK" sz="1000" dirty="0" smtClean="0">
                <a:solidFill>
                  <a:srgbClr val="000000"/>
                </a:solidFill>
                <a:latin typeface="+mn-lt"/>
              </a:rPr>
              <a:t>Site planning not coordinated</a:t>
            </a:r>
            <a:r>
              <a:rPr lang="da-DK" sz="1400" dirty="0" smtClean="0">
                <a:solidFill>
                  <a:srgbClr val="000000"/>
                </a:solidFill>
                <a:latin typeface="+mn-lt"/>
              </a:rPr>
              <a:t>...</a:t>
            </a:r>
            <a:endParaRPr lang="en-GB" sz="14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636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CEPT, ECC, ECO		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409728" y="1565340"/>
            <a:ext cx="3924436" cy="496216"/>
          </a:xfrm>
        </p:spPr>
        <p:txBody>
          <a:bodyPr/>
          <a:lstStyle/>
          <a:p>
            <a:r>
              <a:rPr lang="da-DK" sz="1400" dirty="0" smtClean="0"/>
              <a:t>=  Regulatory Authorities and relevant ministries</a:t>
            </a:r>
            <a:endParaRPr lang="en-GB" sz="1400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04" y="1336501"/>
            <a:ext cx="3526845" cy="953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864" y="2154154"/>
            <a:ext cx="2085077" cy="1120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73424" y="2560637"/>
            <a:ext cx="439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solidFill>
                  <a:srgbClr val="404040"/>
                </a:solidFill>
                <a:latin typeface="+mn-lt"/>
              </a:rPr>
              <a:t>The part of CEPT that deals with  spectrum =  </a:t>
            </a:r>
            <a:endParaRPr lang="en-GB" sz="1400" dirty="0">
              <a:solidFill>
                <a:srgbClr val="404040"/>
              </a:solidFill>
              <a:latin typeface="+mn-lt"/>
            </a:endParaRPr>
          </a:p>
        </p:txBody>
      </p:sp>
      <p:pic>
        <p:nvPicPr>
          <p:cNvPr id="9" name="Picture 4" descr="Ec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448" y="3352725"/>
            <a:ext cx="2846196" cy="67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070" y="4082657"/>
            <a:ext cx="1652738" cy="8268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29808" y="3689269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solidFill>
                  <a:srgbClr val="404040"/>
                </a:solidFill>
                <a:latin typeface="+mn-lt"/>
              </a:rPr>
              <a:t>= The permanent office of the CEPT</a:t>
            </a:r>
          </a:p>
          <a:p>
            <a:r>
              <a:rPr lang="da-DK" sz="1400" dirty="0" smtClean="0">
                <a:solidFill>
                  <a:srgbClr val="404040"/>
                </a:solidFill>
                <a:latin typeface="+mn-lt"/>
              </a:rPr>
              <a:t>(95% → ECC )</a:t>
            </a:r>
            <a:endParaRPr lang="en-GB" sz="1400" dirty="0">
              <a:solidFill>
                <a:srgbClr val="40404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143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Trouble on the tracks</a:t>
            </a:r>
            <a:br>
              <a:rPr lang="en-US" dirty="0" smtClean="0"/>
            </a:br>
            <a:r>
              <a:rPr lang="en-US" dirty="0" smtClean="0"/>
              <a:t> - ECC responses</a:t>
            </a:r>
          </a:p>
        </p:txBody>
      </p:sp>
      <p:pic>
        <p:nvPicPr>
          <p:cNvPr id="5" name="Bild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0048" y="256381"/>
            <a:ext cx="158417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Ec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064" y="1264493"/>
            <a:ext cx="1628234" cy="38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 bwMode="auto">
          <a:xfrm>
            <a:off x="473597" y="2163555"/>
            <a:ext cx="1152128" cy="21602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07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19" y="1562039"/>
            <a:ext cx="1447447" cy="121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393504" y="1609847"/>
            <a:ext cx="3312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b="1" dirty="0" smtClean="0">
                <a:solidFill>
                  <a:srgbClr val="000000"/>
                </a:solidFill>
                <a:latin typeface="+mn-lt"/>
              </a:rPr>
              <a:t>ECC Report 162 </a:t>
            </a:r>
            <a:r>
              <a:rPr lang="da-DK" sz="1000" dirty="0" smtClean="0">
                <a:solidFill>
                  <a:srgbClr val="000000"/>
                </a:solidFill>
                <a:latin typeface="+mn-lt"/>
              </a:rPr>
              <a:t>looked at various interactions and advised policy mitigations (giving pros and cons):</a:t>
            </a:r>
          </a:p>
          <a:p>
            <a:endParaRPr lang="da-DK" sz="1000" dirty="0">
              <a:solidFill>
                <a:srgbClr val="000000"/>
              </a:solidFill>
              <a:latin typeface="+mn-lt"/>
            </a:endParaRPr>
          </a:p>
          <a:p>
            <a:r>
              <a:rPr lang="da-DK" sz="1000" dirty="0" smtClean="0">
                <a:solidFill>
                  <a:srgbClr val="000000"/>
                </a:solidFill>
                <a:latin typeface="+mn-lt"/>
              </a:rPr>
              <a:t>e.g. coordination between operators about base station siting, isolation corridors, coordination distance, more GSM-R base stations, improving GSM-R receiver performance, external filtering</a:t>
            </a:r>
          </a:p>
          <a:p>
            <a:endParaRPr lang="en-GB" sz="1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69568" y="3136701"/>
            <a:ext cx="5616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b="1" dirty="0" smtClean="0">
                <a:solidFill>
                  <a:srgbClr val="000000"/>
                </a:solidFill>
                <a:latin typeface="+mn-lt"/>
              </a:rPr>
              <a:t>WG FM correspondence Group on GSM-R</a:t>
            </a:r>
            <a:r>
              <a:rPr lang="da-DK" sz="1000" dirty="0" smtClean="0">
                <a:solidFill>
                  <a:srgbClr val="000000"/>
                </a:solidFill>
                <a:latin typeface="+mn-lt"/>
              </a:rPr>
              <a:t>: (proposed by UIC)</a:t>
            </a:r>
          </a:p>
          <a:p>
            <a:endParaRPr lang="da-DK" sz="1000" dirty="0" smtClean="0">
              <a:solidFill>
                <a:srgbClr val="000000"/>
              </a:solidFill>
              <a:latin typeface="+mn-lt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da-DK" sz="1000" dirty="0" smtClean="0">
                <a:solidFill>
                  <a:srgbClr val="000000"/>
                </a:solidFill>
                <a:latin typeface="+mn-lt"/>
              </a:rPr>
              <a:t>Questionnaire about field cases to date – valuable information, both context and detail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a-DK" sz="1000" dirty="0" smtClean="0">
                <a:solidFill>
                  <a:srgbClr val="000000"/>
                </a:solidFill>
                <a:latin typeface="+mn-lt"/>
              </a:rPr>
              <a:t>Field measurements: evaluate impact of:</a:t>
            </a:r>
          </a:p>
          <a:p>
            <a:pPr marL="628650" lvl="1" indent="-171450">
              <a:buFont typeface="Courier New" pitchFamily="49" charset="0"/>
              <a:buChar char="o"/>
            </a:pPr>
            <a:r>
              <a:rPr lang="da-DK" sz="1000" dirty="0" smtClean="0">
                <a:solidFill>
                  <a:srgbClr val="000000"/>
                </a:solidFill>
                <a:latin typeface="+mn-lt"/>
              </a:rPr>
              <a:t>cab radio quality</a:t>
            </a:r>
          </a:p>
          <a:p>
            <a:pPr marL="628650" lvl="1" indent="-171450">
              <a:buFont typeface="Courier New" pitchFamily="49" charset="0"/>
              <a:buChar char="o"/>
            </a:pPr>
            <a:r>
              <a:rPr lang="da-DK" sz="1000" dirty="0" smtClean="0">
                <a:solidFill>
                  <a:srgbClr val="000000"/>
                </a:solidFill>
                <a:latin typeface="+mn-lt"/>
              </a:rPr>
              <a:t>different public mobile technologies </a:t>
            </a:r>
          </a:p>
          <a:p>
            <a:endParaRPr lang="da-DK" sz="1000" dirty="0">
              <a:solidFill>
                <a:srgbClr val="000000"/>
              </a:solidFill>
              <a:latin typeface="+mn-lt"/>
            </a:endParaRPr>
          </a:p>
          <a:p>
            <a:endParaRPr lang="en-GB" sz="10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138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46088"/>
            <a:ext cx="6400800" cy="530373"/>
          </a:xfrm>
        </p:spPr>
        <p:txBody>
          <a:bodyPr/>
          <a:lstStyle/>
          <a:p>
            <a:pPr eaLnBrk="1" hangingPunct="1"/>
            <a:r>
              <a:rPr lang="en-US" dirty="0" smtClean="0"/>
              <a:t>800 MHz ‘Digital Dividend’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92656" y="1258226"/>
            <a:ext cx="6400800" cy="3197234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da-DK" sz="1000" b="1" dirty="0" smtClean="0"/>
              <a:t>At the European Level</a:t>
            </a:r>
          </a:p>
          <a:p>
            <a:pPr eaLnBrk="1" hangingPunct="1"/>
            <a:endParaRPr lang="da-DK" sz="1000" dirty="0"/>
          </a:p>
          <a:p>
            <a:pPr eaLnBrk="1" hangingPunct="1"/>
            <a:r>
              <a:rPr lang="da-DK" sz="1000" dirty="0" smtClean="0"/>
              <a:t>ECC developed technical conditions to enable a binding allocation decision within the EU, and a technical framework for non-EU CEPT countries.</a:t>
            </a:r>
          </a:p>
          <a:p>
            <a:pPr eaLnBrk="1" hangingPunct="1"/>
            <a:endParaRPr lang="da-DK" sz="1000" dirty="0" smtClean="0"/>
          </a:p>
          <a:p>
            <a:pPr marL="0" indent="0" eaLnBrk="1" hangingPunct="1">
              <a:buNone/>
            </a:pPr>
            <a:endParaRPr lang="da-DK" sz="1000" dirty="0"/>
          </a:p>
          <a:p>
            <a:pPr marL="0" indent="0" eaLnBrk="1" hangingPunct="1">
              <a:buNone/>
            </a:pPr>
            <a:r>
              <a:rPr lang="da-DK" sz="1000" b="1" dirty="0" smtClean="0"/>
              <a:t>At the national level</a:t>
            </a:r>
            <a:r>
              <a:rPr lang="da-DK" sz="1000" dirty="0" smtClean="0"/>
              <a:t>:</a:t>
            </a:r>
          </a:p>
          <a:p>
            <a:pPr eaLnBrk="1" hangingPunct="1"/>
            <a:endParaRPr lang="da-DK" sz="1000" dirty="0"/>
          </a:p>
          <a:p>
            <a:pPr eaLnBrk="1" hangingPunct="1"/>
            <a:r>
              <a:rPr lang="da-DK" sz="1000" dirty="0" smtClean="0"/>
              <a:t>Licensing and planning measures to understand</a:t>
            </a:r>
          </a:p>
          <a:p>
            <a:pPr marL="0" indent="0" eaLnBrk="1" hangingPunct="1">
              <a:buNone/>
            </a:pPr>
            <a:r>
              <a:rPr lang="da-DK" sz="1000" dirty="0" smtClean="0"/>
              <a:t>         and limit inteference effects</a:t>
            </a:r>
          </a:p>
          <a:p>
            <a:pPr eaLnBrk="1" hangingPunct="1"/>
            <a:endParaRPr lang="da-DK" sz="1000" dirty="0"/>
          </a:p>
          <a:p>
            <a:pPr marL="0" indent="0" eaLnBrk="1" hangingPunct="1">
              <a:buNone/>
            </a:pPr>
            <a:r>
              <a:rPr lang="da-DK" sz="1000" dirty="0" smtClean="0"/>
              <a:t>e.g. ANFR report on mobile broadband interfering</a:t>
            </a:r>
          </a:p>
          <a:p>
            <a:pPr marL="0" indent="0" eaLnBrk="1" hangingPunct="1">
              <a:buNone/>
            </a:pPr>
            <a:r>
              <a:rPr lang="da-DK" sz="1000" dirty="0" smtClean="0"/>
              <a:t>into TV channel 60 in France</a:t>
            </a:r>
          </a:p>
          <a:p>
            <a:pPr eaLnBrk="1" hangingPunct="1"/>
            <a:endParaRPr lang="da-DK" sz="1000" dirty="0"/>
          </a:p>
          <a:p>
            <a:pPr eaLnBrk="1" hangingPunct="1"/>
            <a:endParaRPr lang="da-DK" sz="1000" dirty="0" smtClean="0"/>
          </a:p>
          <a:p>
            <a:pPr eaLnBrk="1" hangingPunct="1"/>
            <a:endParaRPr lang="da-DK" sz="1000" dirty="0"/>
          </a:p>
          <a:p>
            <a:pPr eaLnBrk="1" hangingPunct="1"/>
            <a:endParaRPr lang="da-DK" sz="1000" dirty="0" smtClean="0"/>
          </a:p>
          <a:p>
            <a:pPr eaLnBrk="1" hangingPunct="1"/>
            <a:endParaRPr lang="en-GB" sz="1000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en-GB" sz="1000" dirty="0" smtClean="0"/>
          </a:p>
          <a:p>
            <a:pPr eaLnBrk="1" hangingPunct="1"/>
            <a:endParaRPr lang="en-GB" sz="1000" dirty="0" smtClean="0"/>
          </a:p>
          <a:p>
            <a:pPr eaLnBrk="1" hangingPunct="1"/>
            <a:endParaRPr lang="en-US" sz="1000" dirty="0" smtClean="0"/>
          </a:p>
        </p:txBody>
      </p:sp>
      <p:pic>
        <p:nvPicPr>
          <p:cNvPr id="5" name="Bild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0048" y="256381"/>
            <a:ext cx="158417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Ec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064" y="1264493"/>
            <a:ext cx="1628234" cy="38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057800" y="1984573"/>
            <a:ext cx="3444612" cy="223224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71450" indent="-171450">
              <a:lnSpc>
                <a:spcPct val="80000"/>
              </a:lnSpc>
              <a:spcBef>
                <a:spcPct val="20000"/>
              </a:spcBef>
              <a:buClr>
                <a:srgbClr val="887F6E"/>
              </a:buClr>
              <a:buFont typeface="Arial" pitchFamily="34" charset="0"/>
              <a:buChar char="•"/>
            </a:pPr>
            <a:r>
              <a:rPr lang="en-US" sz="600" dirty="0">
                <a:solidFill>
                  <a:srgbClr val="000000"/>
                </a:solidFill>
                <a:latin typeface="+mn-lt"/>
              </a:rPr>
              <a:t>Harmonised conditions for MFCN in the band 790-862 MHz </a:t>
            </a:r>
            <a:r>
              <a:rPr lang="en-US" sz="600" b="1" dirty="0">
                <a:solidFill>
                  <a:srgbClr val="000000"/>
                </a:solidFill>
                <a:latin typeface="+mn-lt"/>
              </a:rPr>
              <a:t>(ECC Decision)</a:t>
            </a:r>
          </a:p>
          <a:p>
            <a:pPr marL="171450" indent="-171450">
              <a:lnSpc>
                <a:spcPct val="80000"/>
              </a:lnSpc>
              <a:spcBef>
                <a:spcPct val="20000"/>
              </a:spcBef>
              <a:buClr>
                <a:srgbClr val="887F6E"/>
              </a:buClr>
              <a:buFont typeface="Arial" pitchFamily="34" charset="0"/>
              <a:buChar char="•"/>
            </a:pPr>
            <a:r>
              <a:rPr lang="en-US" sz="600" dirty="0">
                <a:solidFill>
                  <a:srgbClr val="000000"/>
                </a:solidFill>
                <a:latin typeface="+mn-lt"/>
              </a:rPr>
              <a:t>Frequency planning and frequency coordination for terrestrial systems for Mobile Fixed Communications Networks in the frequency band 790-862 MHz </a:t>
            </a:r>
            <a:r>
              <a:rPr lang="en-US" sz="600" b="1" dirty="0">
                <a:solidFill>
                  <a:srgbClr val="000000"/>
                </a:solidFill>
                <a:latin typeface="+mn-lt"/>
              </a:rPr>
              <a:t>(ECC Recommendation)</a:t>
            </a:r>
          </a:p>
          <a:p>
            <a:pPr marL="171450" indent="-171450">
              <a:lnSpc>
                <a:spcPct val="80000"/>
              </a:lnSpc>
              <a:spcBef>
                <a:spcPct val="20000"/>
              </a:spcBef>
              <a:buClr>
                <a:srgbClr val="887F6E"/>
              </a:buClr>
              <a:buFont typeface="Arial" pitchFamily="34" charset="0"/>
              <a:buChar char="•"/>
            </a:pPr>
            <a:r>
              <a:rPr lang="en-US" sz="600" dirty="0">
                <a:solidFill>
                  <a:srgbClr val="000000"/>
                </a:solidFill>
                <a:latin typeface="+mn-lt"/>
              </a:rPr>
              <a:t>Rearrangement activities for broadcasting services in 790 - 862 MHz </a:t>
            </a:r>
            <a:r>
              <a:rPr lang="en-US" sz="600" b="1" dirty="0">
                <a:solidFill>
                  <a:srgbClr val="000000"/>
                </a:solidFill>
                <a:latin typeface="+mn-lt"/>
              </a:rPr>
              <a:t>(ECC Report)</a:t>
            </a:r>
          </a:p>
          <a:p>
            <a:pPr marL="171450" indent="-171450">
              <a:lnSpc>
                <a:spcPct val="80000"/>
              </a:lnSpc>
              <a:spcBef>
                <a:spcPct val="20000"/>
              </a:spcBef>
              <a:buClr>
                <a:srgbClr val="887F6E"/>
              </a:buClr>
              <a:buFont typeface="Arial" pitchFamily="34" charset="0"/>
              <a:buChar char="•"/>
            </a:pPr>
            <a:r>
              <a:rPr lang="en-US" sz="600" dirty="0">
                <a:solidFill>
                  <a:srgbClr val="000000"/>
                </a:solidFill>
                <a:latin typeface="+mn-lt"/>
              </a:rPr>
              <a:t>DVB-T performance in the presence of UMTS  </a:t>
            </a:r>
            <a:r>
              <a:rPr lang="en-US" sz="600" b="1" dirty="0">
                <a:solidFill>
                  <a:srgbClr val="000000"/>
                </a:solidFill>
                <a:latin typeface="+mn-lt"/>
              </a:rPr>
              <a:t>(ECC Report)</a:t>
            </a:r>
          </a:p>
          <a:p>
            <a:pPr marL="171450" indent="-171450">
              <a:lnSpc>
                <a:spcPct val="80000"/>
              </a:lnSpc>
              <a:spcBef>
                <a:spcPct val="20000"/>
              </a:spcBef>
              <a:buClr>
                <a:srgbClr val="887F6E"/>
              </a:buClr>
              <a:buFont typeface="Arial" pitchFamily="34" charset="0"/>
              <a:buChar char="•"/>
            </a:pPr>
            <a:endParaRPr lang="en-US" sz="600" dirty="0">
              <a:solidFill>
                <a:srgbClr val="000000"/>
              </a:solidFill>
              <a:latin typeface="+mn-lt"/>
            </a:endParaRPr>
          </a:p>
          <a:p>
            <a:pPr marL="171450" indent="-171450">
              <a:lnSpc>
                <a:spcPct val="80000"/>
              </a:lnSpc>
              <a:spcBef>
                <a:spcPct val="20000"/>
              </a:spcBef>
              <a:buClr>
                <a:srgbClr val="887F6E"/>
              </a:buClr>
              <a:buFont typeface="Arial" pitchFamily="34" charset="0"/>
              <a:buChar char="•"/>
            </a:pPr>
            <a:r>
              <a:rPr lang="da-DK" sz="600" b="1" dirty="0">
                <a:solidFill>
                  <a:srgbClr val="000000"/>
                </a:solidFill>
                <a:latin typeface="+mn-lt"/>
              </a:rPr>
              <a:t>CEPT Reports</a:t>
            </a:r>
            <a:r>
              <a:rPr lang="da-DK" sz="600" dirty="0">
                <a:solidFill>
                  <a:srgbClr val="000000"/>
                </a:solidFill>
                <a:latin typeface="+mn-lt"/>
              </a:rPr>
              <a:t>:</a:t>
            </a:r>
          </a:p>
          <a:p>
            <a:pPr marL="171450" indent="-171450">
              <a:lnSpc>
                <a:spcPct val="80000"/>
              </a:lnSpc>
              <a:spcBef>
                <a:spcPct val="20000"/>
              </a:spcBef>
              <a:buClr>
                <a:srgbClr val="887F6E"/>
              </a:buClr>
              <a:buFont typeface="Arial" pitchFamily="34" charset="0"/>
              <a:buChar char="•"/>
            </a:pPr>
            <a:r>
              <a:rPr lang="en-US" sz="600" dirty="0">
                <a:solidFill>
                  <a:srgbClr val="000000"/>
                </a:solidFill>
                <a:latin typeface="+mn-lt"/>
              </a:rPr>
              <a:t>Frequency (</a:t>
            </a:r>
            <a:r>
              <a:rPr lang="en-US" sz="600" dirty="0" smtClean="0">
                <a:solidFill>
                  <a:srgbClr val="000000"/>
                </a:solidFill>
                <a:latin typeface="+mn-lt"/>
              </a:rPr>
              <a:t>channeling</a:t>
            </a:r>
            <a:r>
              <a:rPr lang="en-US" sz="600" dirty="0">
                <a:solidFill>
                  <a:srgbClr val="000000"/>
                </a:solidFill>
                <a:latin typeface="+mn-lt"/>
              </a:rPr>
              <a:t>) arrangements for the 790-862 MHz band”</a:t>
            </a:r>
            <a:br>
              <a:rPr lang="en-US" sz="600" dirty="0">
                <a:solidFill>
                  <a:srgbClr val="000000"/>
                </a:solidFill>
                <a:latin typeface="+mn-lt"/>
              </a:rPr>
            </a:br>
            <a:r>
              <a:rPr lang="en-US" sz="600" dirty="0">
                <a:solidFill>
                  <a:srgbClr val="000000"/>
                </a:solidFill>
                <a:latin typeface="+mn-lt"/>
              </a:rPr>
              <a:t>(Task 2 of the 2nd Mandate to CEPT on the digital dividend) </a:t>
            </a:r>
          </a:p>
          <a:p>
            <a:pPr marL="171450" indent="-171450">
              <a:lnSpc>
                <a:spcPct val="80000"/>
              </a:lnSpc>
              <a:spcBef>
                <a:spcPct val="20000"/>
              </a:spcBef>
              <a:buClr>
                <a:srgbClr val="887F6E"/>
              </a:buClr>
              <a:buFont typeface="Arial" pitchFamily="34" charset="0"/>
              <a:buChar char="•"/>
            </a:pPr>
            <a:r>
              <a:rPr lang="da-DK" sz="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600" dirty="0">
                <a:solidFill>
                  <a:srgbClr val="000000"/>
                </a:solidFill>
                <a:latin typeface="+mn-lt"/>
              </a:rPr>
              <a:t>The identification of common and minimal (least restrictive) technical conditions for 790 - 862 MHz for the digital dividend in the European Union</a:t>
            </a:r>
          </a:p>
          <a:p>
            <a:pPr marL="171450" indent="-171450">
              <a:lnSpc>
                <a:spcPct val="80000"/>
              </a:lnSpc>
              <a:spcBef>
                <a:spcPct val="20000"/>
              </a:spcBef>
              <a:buClr>
                <a:srgbClr val="887F6E"/>
              </a:buClr>
              <a:buFont typeface="Arial" pitchFamily="34" charset="0"/>
              <a:buChar char="•"/>
            </a:pPr>
            <a:r>
              <a:rPr lang="en-US" sz="600" dirty="0">
                <a:solidFill>
                  <a:srgbClr val="000000"/>
                </a:solidFill>
                <a:latin typeface="+mn-lt"/>
              </a:rPr>
              <a:t>Guideline on cross border coordination issues between mobile services in one country and broadcasting services in another country</a:t>
            </a:r>
          </a:p>
          <a:p>
            <a:pPr marL="171450" indent="-171450">
              <a:lnSpc>
                <a:spcPct val="80000"/>
              </a:lnSpc>
              <a:spcBef>
                <a:spcPct val="20000"/>
              </a:spcBef>
              <a:buClr>
                <a:srgbClr val="887F6E"/>
              </a:buClr>
              <a:buFont typeface="Arial" pitchFamily="34" charset="0"/>
              <a:buChar char="•"/>
            </a:pPr>
            <a:r>
              <a:rPr lang="en-US" sz="600" dirty="0">
                <a:solidFill>
                  <a:srgbClr val="000000"/>
                </a:solidFill>
                <a:latin typeface="+mn-lt"/>
              </a:rPr>
              <a:t>Continuation of PMSE operating in the UHF, including the assessment of the advantage of an EU approach </a:t>
            </a:r>
          </a:p>
          <a:p>
            <a:pPr marL="171450" indent="-171450">
              <a:lnSpc>
                <a:spcPct val="80000"/>
              </a:lnSpc>
              <a:spcBef>
                <a:spcPct val="20000"/>
              </a:spcBef>
              <a:buClr>
                <a:srgbClr val="887F6E"/>
              </a:buClr>
              <a:buFont typeface="Arial" pitchFamily="34" charset="0"/>
              <a:buChar char="•"/>
            </a:pPr>
            <a:r>
              <a:rPr lang="en-US" sz="600" dirty="0">
                <a:solidFill>
                  <a:srgbClr val="000000"/>
                </a:solidFill>
                <a:latin typeface="+mn-lt"/>
              </a:rPr>
              <a:t>Technical Roadmap proposing relevant technical options and scenarios to optimise the Digital Dividend </a:t>
            </a:r>
          </a:p>
          <a:p>
            <a:pPr marL="171450" indent="-171450">
              <a:lnSpc>
                <a:spcPct val="80000"/>
              </a:lnSpc>
              <a:spcBef>
                <a:spcPct val="20000"/>
              </a:spcBef>
              <a:buClr>
                <a:srgbClr val="887F6E"/>
              </a:buClr>
              <a:buFont typeface="Arial" pitchFamily="34" charset="0"/>
              <a:buChar char="•"/>
            </a:pPr>
            <a:r>
              <a:rPr lang="en-US" sz="600" dirty="0">
                <a:solidFill>
                  <a:srgbClr val="000000"/>
                </a:solidFill>
                <a:latin typeface="+mn-lt"/>
              </a:rPr>
              <a:t>Feasibility of fitting new applications/services into "white spaces" of the digital dividend </a:t>
            </a:r>
          </a:p>
          <a:p>
            <a:pPr marL="171450" indent="-171450">
              <a:lnSpc>
                <a:spcPct val="80000"/>
              </a:lnSpc>
              <a:spcBef>
                <a:spcPct val="20000"/>
              </a:spcBef>
              <a:buClr>
                <a:srgbClr val="887F6E"/>
              </a:buClr>
              <a:buFont typeface="Arial" pitchFamily="34" charset="0"/>
              <a:buChar char="•"/>
            </a:pPr>
            <a:r>
              <a:rPr lang="en-US" sz="600" dirty="0">
                <a:solidFill>
                  <a:srgbClr val="000000"/>
                </a:solidFill>
                <a:latin typeface="+mn-lt"/>
              </a:rPr>
              <a:t>Technical Options for the Use of a Harmonised Sub-Band in the Band 470 - 862 MHz for Fixed/Mobile Application (including Uplinks) </a:t>
            </a:r>
          </a:p>
          <a:p>
            <a:pPr marL="171450" indent="-171450">
              <a:lnSpc>
                <a:spcPct val="80000"/>
              </a:lnSpc>
              <a:spcBef>
                <a:spcPct val="20000"/>
              </a:spcBef>
              <a:buClr>
                <a:srgbClr val="887F6E"/>
              </a:buClr>
              <a:buFont typeface="Arial" pitchFamily="34" charset="0"/>
              <a:buChar char="•"/>
            </a:pPr>
            <a:r>
              <a:rPr lang="en-US" sz="600" dirty="0">
                <a:solidFill>
                  <a:srgbClr val="000000"/>
                </a:solidFill>
                <a:latin typeface="+mn-lt"/>
              </a:rPr>
              <a:t>Technical Feasibility of Harmonising a Sub-band of Bands IV and V for Fixed/Mobile Applications (including uplinks) </a:t>
            </a:r>
          </a:p>
          <a:p>
            <a:pPr marL="171450" indent="-171450">
              <a:lnSpc>
                <a:spcPct val="80000"/>
              </a:lnSpc>
              <a:spcBef>
                <a:spcPct val="20000"/>
              </a:spcBef>
              <a:buClr>
                <a:srgbClr val="887F6E"/>
              </a:buClr>
              <a:buFont typeface="Arial" pitchFamily="34" charset="0"/>
              <a:buChar char="•"/>
            </a:pPr>
            <a:r>
              <a:rPr lang="en-US" sz="600" dirty="0">
                <a:solidFill>
                  <a:srgbClr val="000000"/>
                </a:solidFill>
                <a:latin typeface="+mn-lt"/>
              </a:rPr>
              <a:t>Compatibility between “cellular / low power transmitter” networks and “larger coverage / high power / tower” networks </a:t>
            </a:r>
          </a:p>
          <a:p>
            <a:pPr marL="171450" indent="-171450">
              <a:lnSpc>
                <a:spcPct val="80000"/>
              </a:lnSpc>
              <a:spcBef>
                <a:spcPct val="20000"/>
              </a:spcBef>
              <a:buClr>
                <a:srgbClr val="887F6E"/>
              </a:buClr>
              <a:buFont typeface="Arial" pitchFamily="34" charset="0"/>
              <a:buChar char="•"/>
            </a:pPr>
            <a:r>
              <a:rPr lang="en-US" sz="600" dirty="0">
                <a:solidFill>
                  <a:srgbClr val="000000"/>
                </a:solidFill>
                <a:latin typeface="+mn-lt"/>
              </a:rPr>
              <a:t>Least restrictive technical conditions for WAPECS frequency bands </a:t>
            </a:r>
            <a:endParaRPr lang="en-GB" sz="600" dirty="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3" name="Curved Connector 2"/>
          <p:cNvCxnSpPr/>
          <p:nvPr/>
        </p:nvCxnSpPr>
        <p:spPr bwMode="auto">
          <a:xfrm>
            <a:off x="3185592" y="1912565"/>
            <a:ext cx="1872208" cy="720080"/>
          </a:xfrm>
          <a:prstGeom prst="curvedConnector3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7002016" y="4237726"/>
            <a:ext cx="1728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dirty="0" smtClean="0">
                <a:solidFill>
                  <a:srgbClr val="FF0000"/>
                </a:solidFill>
                <a:latin typeface="+mn-lt"/>
              </a:rPr>
              <a:t>....that is a lot of work</a:t>
            </a:r>
            <a:endParaRPr lang="en-GB" sz="10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345" y="3686131"/>
            <a:ext cx="1671365" cy="125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Curved Connector 12"/>
          <p:cNvCxnSpPr/>
          <p:nvPr/>
        </p:nvCxnSpPr>
        <p:spPr bwMode="auto">
          <a:xfrm>
            <a:off x="2249488" y="3503092"/>
            <a:ext cx="284857" cy="281681"/>
          </a:xfrm>
          <a:prstGeom prst="curvedConnector3">
            <a:avLst>
              <a:gd name="adj1" fmla="val 18189"/>
            </a:avLst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38138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46088"/>
            <a:ext cx="6400800" cy="53037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800 MHz ‘Digital Dividend’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Adjacent channel interference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dirty="0" smtClean="0">
                <a:solidFill>
                  <a:srgbClr val="000000"/>
                </a:solidFill>
              </a:rPr>
              <a:t>	- at the European level</a:t>
            </a:r>
          </a:p>
        </p:txBody>
      </p:sp>
      <p:pic>
        <p:nvPicPr>
          <p:cNvPr id="5" name="Bild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0048" y="256381"/>
            <a:ext cx="158417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Ec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064" y="1264493"/>
            <a:ext cx="1628234" cy="38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Bild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20" y="2345452"/>
            <a:ext cx="873819" cy="61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393" y="1911559"/>
            <a:ext cx="746535" cy="852573"/>
          </a:xfrm>
          <a:prstGeom prst="rect">
            <a:avLst/>
          </a:prstGeom>
        </p:spPr>
      </p:pic>
      <p:sp>
        <p:nvSpPr>
          <p:cNvPr id="17" name="Arc 16"/>
          <p:cNvSpPr/>
          <p:nvPr/>
        </p:nvSpPr>
        <p:spPr bwMode="auto">
          <a:xfrm>
            <a:off x="1222533" y="1457021"/>
            <a:ext cx="1232127" cy="1885792"/>
          </a:xfrm>
          <a:prstGeom prst="arc">
            <a:avLst>
              <a:gd name="adj1" fmla="val 10765079"/>
              <a:gd name="adj2" fmla="val 19644844"/>
            </a:avLst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31" y="2378437"/>
            <a:ext cx="624902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979706" y="1840557"/>
            <a:ext cx="5758264" cy="280076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Nov 2009: CEPT Report  30: defines BEM</a:t>
            </a:r>
          </a:p>
          <a:p>
            <a:r>
              <a:rPr lang="da-DK" sz="1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Nov 2009: CEPT Report 31 defines band plan</a:t>
            </a:r>
          </a:p>
          <a:p>
            <a:r>
              <a:rPr lang="da-DK" sz="1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May 2010: EC Decision on 800 MHz:</a:t>
            </a:r>
          </a:p>
          <a:p>
            <a:r>
              <a:rPr lang="da-DK" sz="1600" dirty="0" smtClean="0">
                <a:solidFill>
                  <a:srgbClr val="000000"/>
                </a:solidFill>
                <a:latin typeface="+mn-lt"/>
              </a:rPr>
              <a:t> </a:t>
            </a:r>
            <a:endParaRPr lang="da-DK" sz="1600" dirty="0">
              <a:solidFill>
                <a:srgbClr val="000000"/>
              </a:solidFill>
              <a:latin typeface="+mn-lt"/>
            </a:endParaRPr>
          </a:p>
          <a:p>
            <a:r>
              <a:rPr lang="da-DK" sz="1600" dirty="0" smtClean="0">
                <a:solidFill>
                  <a:srgbClr val="000000"/>
                </a:solidFill>
                <a:latin typeface="+mn-lt"/>
              </a:rPr>
              <a:t>June 2010: ECC Report  148  LTE        DTV</a:t>
            </a:r>
          </a:p>
          <a:p>
            <a:r>
              <a:rPr lang="da-DK" sz="1600" dirty="0" smtClean="0">
                <a:solidFill>
                  <a:srgbClr val="000000"/>
                </a:solidFill>
                <a:latin typeface="+mn-lt"/>
              </a:rPr>
              <a:t>Measurements of DTV receiver performance in presence of interference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a-DK" sz="1600" dirty="0" smtClean="0">
                <a:solidFill>
                  <a:srgbClr val="000000"/>
                </a:solidFill>
                <a:latin typeface="+mn-lt"/>
              </a:rPr>
              <a:t>It is what it says, it says what it isn’t</a:t>
            </a:r>
          </a:p>
          <a:p>
            <a:endParaRPr lang="da-DK" sz="1600" dirty="0">
              <a:solidFill>
                <a:srgbClr val="000000"/>
              </a:solidFill>
              <a:latin typeface="+mn-lt"/>
            </a:endParaRPr>
          </a:p>
          <a:p>
            <a:r>
              <a:rPr lang="da-DK" sz="1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Feb 2012: RSPP makes licensing of 800 MHz compulsory for MS by Jan 2013</a:t>
            </a:r>
            <a:endParaRPr lang="en-GB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6183813" y="2963768"/>
            <a:ext cx="28803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26" name="Picture 2" descr="LTE-TG4-5MHz continuou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56" y="3134400"/>
            <a:ext cx="576064" cy="416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646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544681"/>
              </p:ext>
            </p:extLst>
          </p:nvPr>
        </p:nvGraphicFramePr>
        <p:xfrm>
          <a:off x="1313539" y="1486770"/>
          <a:ext cx="6192533" cy="9298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27087"/>
                <a:gridCol w="215162"/>
                <a:gridCol w="698734"/>
                <a:gridCol w="162012"/>
                <a:gridCol w="502045"/>
                <a:gridCol w="196690"/>
                <a:gridCol w="162012"/>
                <a:gridCol w="143440"/>
                <a:gridCol w="162012"/>
                <a:gridCol w="423339"/>
              </a:tblGrid>
              <a:tr h="205100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7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470-790</a:t>
                      </a:r>
                      <a:endParaRPr lang="en-GB" sz="7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306" marR="68306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solidFill>
                            <a:srgbClr val="000000"/>
                          </a:solidFill>
                          <a:effectLst/>
                        </a:rPr>
                        <a:t>790  </a:t>
                      </a:r>
                      <a:r>
                        <a:rPr lang="da-DK" sz="7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-   862</a:t>
                      </a:r>
                      <a:endParaRPr lang="en-GB" sz="7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306" marR="68306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4813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700" dirty="0" smtClean="0">
                          <a:effectLst/>
                          <a:latin typeface="+mj-lt"/>
                          <a:ea typeface="Times New Roman"/>
                        </a:rPr>
                        <a:t>TV Ch 21 – 48                                                                                   </a:t>
                      </a:r>
                      <a:endParaRPr lang="en-GB" sz="7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306" marR="68306" marT="0" marB="0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306" marR="68306" marT="0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306" marR="6830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306" marR="68306" marT="0" marB="0" anchor="ctr">
                    <a:solidFill>
                      <a:srgbClr val="00B0F0"/>
                    </a:solidFill>
                  </a:tcPr>
                </a:tc>
              </a:tr>
              <a:tr h="339938"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306" marR="68306" marT="0" marB="0" anchor="ctr"/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306" marR="68306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306" marR="68306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306" marR="68306" marT="0" marB="0" anchor="ctr"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306" marR="68306" marT="0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306" marR="68306" marT="0" marB="0" anchor="ctr"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306" marR="6830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7569924" y="1567995"/>
            <a:ext cx="498123" cy="59055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299" tIns="40650" rIns="81299" bIns="40650" rtlCol="0" anchor="ctr"/>
          <a:lstStyle/>
          <a:p>
            <a:pPr algn="ctr"/>
            <a:endParaRPr lang="da-DK" sz="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da-DK" sz="800" dirty="0">
                <a:solidFill>
                  <a:srgbClr val="000000"/>
                </a:solidFill>
              </a:rPr>
              <a:t>SRDs : alarms</a:t>
            </a:r>
          </a:p>
          <a:p>
            <a:pPr algn="ctr"/>
            <a:r>
              <a:rPr lang="da-DK" sz="800" dirty="0">
                <a:solidFill>
                  <a:srgbClr val="000000"/>
                </a:solidFill>
              </a:rPr>
              <a:t>etc</a:t>
            </a:r>
            <a:endParaRPr lang="en-GB" sz="800" dirty="0">
              <a:solidFill>
                <a:srgbClr val="000000"/>
              </a:solidFill>
            </a:endParaRPr>
          </a:p>
          <a:p>
            <a:pPr algn="ctr"/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99632" y="1279919"/>
            <a:ext cx="788925" cy="251371"/>
          </a:xfrm>
          <a:prstGeom prst="rect">
            <a:avLst/>
          </a:prstGeom>
          <a:noFill/>
        </p:spPr>
        <p:txBody>
          <a:bodyPr wrap="square" lIns="81299" tIns="40650" rIns="81299" bIns="40650" rtlCol="0">
            <a:spAutoFit/>
          </a:bodyPr>
          <a:lstStyle/>
          <a:p>
            <a:r>
              <a:rPr lang="da-DK" sz="1100" dirty="0">
                <a:latin typeface="+mn-lt"/>
              </a:rPr>
              <a:t>&gt; 862  </a:t>
            </a:r>
            <a:endParaRPr lang="en-GB" sz="1100" dirty="0">
              <a:latin typeface="+mn-lt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603824" y="1545158"/>
            <a:ext cx="43032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896001" y="1716412"/>
            <a:ext cx="382322" cy="455224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299" tIns="40650" rIns="81299" bIns="40650"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991440" y="1615280"/>
            <a:ext cx="28688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5371" y="1347402"/>
            <a:ext cx="573764" cy="220593"/>
          </a:xfrm>
          <a:prstGeom prst="rect">
            <a:avLst/>
          </a:prstGeom>
          <a:noFill/>
        </p:spPr>
        <p:txBody>
          <a:bodyPr wrap="square" lIns="81299" tIns="40650" rIns="81299" bIns="40650" rtlCol="0">
            <a:spAutoFit/>
          </a:bodyPr>
          <a:lstStyle/>
          <a:p>
            <a:r>
              <a:rPr lang="da-DK" sz="900" dirty="0">
                <a:latin typeface="+mn-lt"/>
              </a:rPr>
              <a:t>&lt;   470</a:t>
            </a:r>
            <a:endParaRPr lang="en-GB" sz="900" dirty="0">
              <a:latin typeface="+mn-lt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265373" y="2397431"/>
            <a:ext cx="1575253" cy="1819390"/>
          </a:xfrm>
          <a:prstGeom prst="straightConnector1">
            <a:avLst/>
          </a:prstGeom>
          <a:ln>
            <a:solidFill>
              <a:srgbClr val="7030A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473851" y="4088268"/>
            <a:ext cx="7315488" cy="451426"/>
          </a:xfrm>
          <a:prstGeom prst="rect">
            <a:avLst/>
          </a:prstGeom>
          <a:noFill/>
        </p:spPr>
        <p:txBody>
          <a:bodyPr wrap="square" lIns="81299" tIns="40650" rIns="81299" bIns="40650" rtlCol="0">
            <a:spAutoFit/>
          </a:bodyPr>
          <a:lstStyle/>
          <a:p>
            <a:r>
              <a:rPr lang="da-DK" sz="1200" dirty="0">
                <a:solidFill>
                  <a:srgbClr val="000000"/>
                </a:solidFill>
                <a:latin typeface="Calibri" pitchFamily="34" charset="0"/>
              </a:rPr>
              <a:t>694 </a:t>
            </a:r>
            <a:r>
              <a:rPr lang="da-DK" sz="1200" dirty="0" smtClean="0">
                <a:solidFill>
                  <a:srgbClr val="000000"/>
                </a:solidFill>
                <a:latin typeface="Calibri" pitchFamily="34" charset="0"/>
              </a:rPr>
              <a:t>MHz</a:t>
            </a:r>
          </a:p>
          <a:p>
            <a:r>
              <a:rPr lang="da-DK" sz="1200" dirty="0" smtClean="0">
                <a:solidFill>
                  <a:srgbClr val="000000"/>
                </a:solidFill>
                <a:latin typeface="Calibri" pitchFamily="34" charset="0"/>
              </a:rPr>
              <a:t>WRC12’s </a:t>
            </a:r>
            <a:r>
              <a:rPr lang="da-DK" sz="1200" dirty="0">
                <a:solidFill>
                  <a:srgbClr val="000000"/>
                </a:solidFill>
                <a:latin typeface="Calibri" pitchFamily="34" charset="0"/>
              </a:rPr>
              <a:t>quasi-arbitrary provisional break point for TV – mobile divide</a:t>
            </a:r>
            <a:endParaRPr lang="en-GB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27508" y="1766426"/>
            <a:ext cx="1004087" cy="220593"/>
          </a:xfrm>
          <a:prstGeom prst="rect">
            <a:avLst/>
          </a:prstGeom>
          <a:noFill/>
        </p:spPr>
        <p:txBody>
          <a:bodyPr wrap="square" lIns="81299" tIns="40650" rIns="81299" bIns="40650" rtlCol="0">
            <a:spAutoFit/>
          </a:bodyPr>
          <a:lstStyle/>
          <a:p>
            <a:r>
              <a:rPr lang="da-DK" sz="900" dirty="0">
                <a:latin typeface="+mn-lt"/>
              </a:rPr>
              <a:t>48-60</a:t>
            </a:r>
            <a:endParaRPr lang="en-GB" sz="9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1808" y="3359564"/>
            <a:ext cx="6167961" cy="451426"/>
          </a:xfrm>
          <a:prstGeom prst="rect">
            <a:avLst/>
          </a:prstGeom>
          <a:noFill/>
        </p:spPr>
        <p:txBody>
          <a:bodyPr wrap="square" lIns="81299" tIns="40650" rIns="81299" bIns="40650" rtlCol="0">
            <a:spAutoFit/>
          </a:bodyPr>
          <a:lstStyle/>
          <a:p>
            <a:r>
              <a:rPr lang="da-DK" dirty="0" smtClean="0"/>
              <a:t>And the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97960" y="1735249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dirty="0">
                <a:solidFill>
                  <a:srgbClr val="000000"/>
                </a:solidFill>
                <a:latin typeface="Calibri" pitchFamily="34" charset="0"/>
              </a:rPr>
              <a:t>U</a:t>
            </a:r>
            <a:r>
              <a:rPr lang="da-DK" sz="1000" dirty="0" smtClean="0">
                <a:solidFill>
                  <a:srgbClr val="000000"/>
                </a:solidFill>
                <a:latin typeface="Calibri" pitchFamily="34" charset="0"/>
              </a:rPr>
              <a:t>/L</a:t>
            </a:r>
            <a:endParaRPr lang="en-GB" sz="1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37876" y="1780908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dirty="0" smtClean="0">
                <a:solidFill>
                  <a:schemeClr val="bg1"/>
                </a:solidFill>
                <a:latin typeface="Calibri" pitchFamily="34" charset="0"/>
              </a:rPr>
              <a:t>D/L</a:t>
            </a:r>
            <a:endParaRPr lang="en-GB" sz="1000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 flipV="1">
            <a:off x="6713984" y="2272605"/>
            <a:ext cx="1105002" cy="24965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7569924" y="2522256"/>
            <a:ext cx="14483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 smtClean="0">
                <a:solidFill>
                  <a:srgbClr val="000000"/>
                </a:solidFill>
                <a:latin typeface="Calibri" pitchFamily="34" charset="0"/>
              </a:rPr>
              <a:t>APT  700 MHz plan..</a:t>
            </a:r>
            <a:endParaRPr lang="en-GB" sz="11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1530019" y="328389"/>
            <a:ext cx="6400800" cy="53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299" tIns="40650" rIns="81299" bIns="40650" numCol="1" anchor="b" anchorCtr="0" compatLnSpc="1">
            <a:prstTxWarp prst="textNoShape">
              <a:avLst/>
            </a:prstTxWarp>
          </a:bodyPr>
          <a:lstStyle>
            <a:lvl1pPr algn="l" defTabSz="8128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defTabSz="8128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04040"/>
                </a:solidFill>
                <a:latin typeface="Arial" charset="0"/>
              </a:defRPr>
            </a:lvl2pPr>
            <a:lvl3pPr algn="l" defTabSz="8128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04040"/>
                </a:solidFill>
                <a:latin typeface="Arial" charset="0"/>
              </a:defRPr>
            </a:lvl3pPr>
            <a:lvl4pPr algn="l" defTabSz="8128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04040"/>
                </a:solidFill>
                <a:latin typeface="Arial" charset="0"/>
              </a:defRPr>
            </a:lvl4pPr>
            <a:lvl5pPr algn="l" defTabSz="8128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04040"/>
                </a:solidFill>
                <a:latin typeface="Arial" charset="0"/>
              </a:defRPr>
            </a:lvl5pPr>
            <a:lvl6pPr marL="457200" algn="l" defTabSz="8128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404040"/>
                </a:solidFill>
                <a:latin typeface="Arial" charset="0"/>
              </a:defRPr>
            </a:lvl6pPr>
            <a:lvl7pPr marL="914400" algn="l" defTabSz="8128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404040"/>
                </a:solidFill>
                <a:latin typeface="Arial" charset="0"/>
              </a:defRPr>
            </a:lvl7pPr>
            <a:lvl8pPr marL="1371600" algn="l" defTabSz="8128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404040"/>
                </a:solidFill>
                <a:latin typeface="Arial" charset="0"/>
              </a:defRPr>
            </a:lvl8pPr>
            <a:lvl9pPr marL="1828800" algn="l" defTabSz="8128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40404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0" kern="0" dirty="0" smtClean="0"/>
              <a:t>‘Digital Dividend’ – more of the same?</a:t>
            </a:r>
          </a:p>
        </p:txBody>
      </p:sp>
      <p:sp>
        <p:nvSpPr>
          <p:cNvPr id="27" name="Cloud 26"/>
          <p:cNvSpPr/>
          <p:nvPr/>
        </p:nvSpPr>
        <p:spPr bwMode="auto">
          <a:xfrm>
            <a:off x="4840626" y="1279919"/>
            <a:ext cx="1657334" cy="1424734"/>
          </a:xfrm>
          <a:prstGeom prst="cloud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8" name="Cloud 27"/>
          <p:cNvSpPr/>
          <p:nvPr/>
        </p:nvSpPr>
        <p:spPr bwMode="auto">
          <a:xfrm>
            <a:off x="1311626" y="1188932"/>
            <a:ext cx="3600400" cy="1812301"/>
          </a:xfrm>
          <a:prstGeom prst="cloud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3265373" y="3856781"/>
            <a:ext cx="914400" cy="914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144" name="Straight Arrow Connector 6143"/>
          <p:cNvCxnSpPr/>
          <p:nvPr/>
        </p:nvCxnSpPr>
        <p:spPr bwMode="auto">
          <a:xfrm flipV="1">
            <a:off x="2249488" y="2973494"/>
            <a:ext cx="288032" cy="4512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146" name="TextBox 6145"/>
          <p:cNvSpPr txBox="1"/>
          <p:nvPr/>
        </p:nvSpPr>
        <p:spPr>
          <a:xfrm>
            <a:off x="809328" y="3524484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smtClean="0">
                <a:solidFill>
                  <a:srgbClr val="00B050"/>
                </a:solidFill>
                <a:latin typeface="Calibri" pitchFamily="34" charset="0"/>
              </a:rPr>
              <a:t>TG6 – long term vision</a:t>
            </a:r>
            <a:endParaRPr lang="en-GB" sz="2000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6147" name="Cloud 6146"/>
          <p:cNvSpPr/>
          <p:nvPr/>
        </p:nvSpPr>
        <p:spPr bwMode="auto">
          <a:xfrm>
            <a:off x="4481736" y="1347402"/>
            <a:ext cx="2016224" cy="1653831"/>
          </a:xfrm>
          <a:prstGeom prst="cloud">
            <a:avLst/>
          </a:prstGeom>
          <a:noFill/>
          <a:ln w="28575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6152" name="Straight Arrow Connector 6151"/>
          <p:cNvCxnSpPr/>
          <p:nvPr/>
        </p:nvCxnSpPr>
        <p:spPr bwMode="auto">
          <a:xfrm flipH="1" flipV="1">
            <a:off x="5885892" y="2616982"/>
            <a:ext cx="324036" cy="74258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153" name="TextBox 6152"/>
          <p:cNvSpPr txBox="1"/>
          <p:nvPr/>
        </p:nvSpPr>
        <p:spPr>
          <a:xfrm>
            <a:off x="5127508" y="3424734"/>
            <a:ext cx="3762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dirty="0" smtClean="0">
                <a:solidFill>
                  <a:srgbClr val="FF0000"/>
                </a:solidFill>
                <a:latin typeface="Calibri" pitchFamily="34" charset="0"/>
              </a:rPr>
              <a:t>PT 1 – 700 MHz mandate</a:t>
            </a:r>
            <a:endParaRPr lang="en-GB" sz="1800" dirty="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6156" name="Straight Arrow Connector 6155"/>
          <p:cNvCxnSpPr/>
          <p:nvPr/>
        </p:nvCxnSpPr>
        <p:spPr bwMode="auto">
          <a:xfrm flipH="1">
            <a:off x="7266486" y="1188932"/>
            <a:ext cx="87414" cy="42634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158" name="TextBox 6157"/>
          <p:cNvSpPr txBox="1"/>
          <p:nvPr/>
        </p:nvSpPr>
        <p:spPr>
          <a:xfrm>
            <a:off x="6930008" y="858762"/>
            <a:ext cx="16019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>
                <a:solidFill>
                  <a:srgbClr val="000000"/>
                </a:solidFill>
                <a:latin typeface="Calibri" pitchFamily="34" charset="0"/>
              </a:rPr>
              <a:t>800 MHz band</a:t>
            </a:r>
            <a:endParaRPr lang="en-GB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85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9408" y="412006"/>
            <a:ext cx="6400800" cy="852487"/>
          </a:xfrm>
        </p:spPr>
        <p:txBody>
          <a:bodyPr/>
          <a:lstStyle/>
          <a:p>
            <a:pPr eaLnBrk="1" hangingPunct="1"/>
            <a:r>
              <a:rPr lang="en-US" dirty="0" smtClean="0"/>
              <a:t>PMSE – how some see it </a:t>
            </a:r>
          </a:p>
        </p:txBody>
      </p:sp>
      <p:pic>
        <p:nvPicPr>
          <p:cNvPr id="5" name="Bild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0048" y="256381"/>
            <a:ext cx="158417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Ec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064" y="1264493"/>
            <a:ext cx="1628234" cy="38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4" y="2036139"/>
            <a:ext cx="1424754" cy="949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252" y="3331978"/>
            <a:ext cx="1188174" cy="718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97354" y="4160849"/>
            <a:ext cx="11521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solidFill>
                  <a:srgbClr val="000000"/>
                </a:solidFill>
                <a:latin typeface="+mj-lt"/>
              </a:rPr>
              <a:t>Photo: The Guardian</a:t>
            </a:r>
            <a:endParaRPr lang="en-GB" sz="8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396" y="4288202"/>
            <a:ext cx="624902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54" y="3601534"/>
            <a:ext cx="1083502" cy="718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976" y="2061891"/>
            <a:ext cx="2316848" cy="1536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608" y="976461"/>
            <a:ext cx="3552582" cy="2355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 bwMode="auto">
          <a:xfrm>
            <a:off x="3041576" y="3461963"/>
            <a:ext cx="3600400" cy="1397772"/>
          </a:xfrm>
          <a:prstGeom prst="wedgeEllipseCallout">
            <a:avLst>
              <a:gd name="adj1" fmla="val 47946"/>
              <a:gd name="adj2" fmla="val -55023"/>
            </a:avLst>
          </a:prstGeom>
          <a:noFill/>
          <a:ln w="9525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86221" y="3745350"/>
            <a:ext cx="2911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>
                <a:solidFill>
                  <a:srgbClr val="000000"/>
                </a:solidFill>
                <a:latin typeface="Jokerman" pitchFamily="82" charset="0"/>
              </a:rPr>
              <a:t>We are the wideband boys, We’ll chase you out of everywhere....</a:t>
            </a:r>
          </a:p>
          <a:p>
            <a:r>
              <a:rPr lang="da-DK" sz="1200" dirty="0" smtClean="0">
                <a:solidFill>
                  <a:srgbClr val="000000"/>
                </a:solidFill>
                <a:latin typeface="Jokerman" pitchFamily="82" charset="0"/>
              </a:rPr>
              <a:t>800, 700, all TV, 1.5, 2.3, 900, 1.8....  All spectrum will be ours !!!</a:t>
            </a:r>
            <a:endParaRPr lang="en-GB" sz="1200" dirty="0">
              <a:solidFill>
                <a:srgbClr val="000000"/>
              </a:solidFill>
              <a:latin typeface="Jokerm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21996" y="4495370"/>
            <a:ext cx="12241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solidFill>
                  <a:srgbClr val="000000"/>
                </a:solidFill>
                <a:latin typeface="+mn-lt"/>
              </a:rPr>
              <a:t>Photo: theverge.com</a:t>
            </a:r>
            <a:endParaRPr lang="en-GB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172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PMSE studies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313384" y="1552525"/>
            <a:ext cx="6400800" cy="2736304"/>
          </a:xfrm>
        </p:spPr>
        <p:txBody>
          <a:bodyPr/>
          <a:lstStyle/>
          <a:p>
            <a:pPr eaLnBrk="1" hangingPunct="1"/>
            <a:r>
              <a:rPr lang="da-DK" sz="1000" dirty="0" smtClean="0"/>
              <a:t>CEPT Report 50 and addendum on usability of 821-832 and 1785-1805 MHz</a:t>
            </a:r>
          </a:p>
          <a:p>
            <a:pPr marL="0" indent="0" eaLnBrk="1" hangingPunct="1">
              <a:buNone/>
            </a:pPr>
            <a:r>
              <a:rPr lang="da-DK" sz="1000" dirty="0" smtClean="0"/>
              <a:t>          (mobile band centre gaps); (SE24; SE7) </a:t>
            </a:r>
          </a:p>
          <a:p>
            <a:pPr eaLnBrk="1" hangingPunct="1"/>
            <a:endParaRPr lang="da-DK" sz="1000" dirty="0"/>
          </a:p>
          <a:p>
            <a:pPr eaLnBrk="1" hangingPunct="1"/>
            <a:r>
              <a:rPr lang="da-DK" sz="1000" dirty="0" smtClean="0"/>
              <a:t>Technical conditions to ensure sustainable use of cordless video cameras (FM 51)</a:t>
            </a:r>
          </a:p>
          <a:p>
            <a:pPr eaLnBrk="1" hangingPunct="1"/>
            <a:endParaRPr lang="da-DK" sz="1000" dirty="0"/>
          </a:p>
          <a:p>
            <a:pPr eaLnBrk="1" hangingPunct="1"/>
            <a:r>
              <a:rPr lang="da-DK" sz="1000" dirty="0" smtClean="0"/>
              <a:t>Review ECC Report 002 ‘SAP/SAB spectrum use and future requirements’ : new report 204,</a:t>
            </a:r>
          </a:p>
          <a:p>
            <a:pPr marL="0" indent="0" eaLnBrk="1" hangingPunct="1">
              <a:buNone/>
            </a:pPr>
            <a:r>
              <a:rPr lang="da-DK" sz="1000" dirty="0" smtClean="0"/>
              <a:t>         and update ERC Rec. on bands and tuning ranges (FM 51)</a:t>
            </a:r>
          </a:p>
          <a:p>
            <a:pPr eaLnBrk="1" hangingPunct="1"/>
            <a:endParaRPr lang="da-DK" sz="1000" dirty="0"/>
          </a:p>
          <a:p>
            <a:pPr eaLnBrk="1" hangingPunct="1"/>
            <a:r>
              <a:rPr lang="da-DK" sz="1000" dirty="0" smtClean="0"/>
              <a:t>Reviewing possibiliy of using 2 GHz ‘unpaired bands’ for PMSE (WG FM CR)</a:t>
            </a:r>
          </a:p>
          <a:p>
            <a:pPr eaLnBrk="1" hangingPunct="1"/>
            <a:endParaRPr lang="da-DK" sz="1000" dirty="0"/>
          </a:p>
          <a:p>
            <a:pPr eaLnBrk="1" hangingPunct="1"/>
            <a:r>
              <a:rPr lang="da-DK" sz="1000" dirty="0" smtClean="0"/>
              <a:t>Band 1492-1518 MHz reviewed for possible PMSE use (SRD MG)</a:t>
            </a:r>
          </a:p>
          <a:p>
            <a:pPr eaLnBrk="1" hangingPunct="1"/>
            <a:endParaRPr lang="da-DK" sz="1000" dirty="0"/>
          </a:p>
          <a:p>
            <a:pPr eaLnBrk="1" hangingPunct="1"/>
            <a:r>
              <a:rPr lang="da-DK" sz="1000" dirty="0" smtClean="0"/>
              <a:t>And more generally: addressing general assumptions on wideband digital systems as interferers: could our existing assumptions be improved? (SE 21)</a:t>
            </a:r>
            <a:endParaRPr lang="en-GB" sz="1000" dirty="0" smtClean="0"/>
          </a:p>
          <a:p>
            <a:pPr eaLnBrk="1" hangingPunct="1"/>
            <a:endParaRPr lang="en-GB" sz="1000" dirty="0" smtClean="0"/>
          </a:p>
          <a:p>
            <a:pPr eaLnBrk="1" hangingPunct="1"/>
            <a:endParaRPr lang="en-US" sz="1000" dirty="0" smtClean="0"/>
          </a:p>
        </p:txBody>
      </p:sp>
      <p:pic>
        <p:nvPicPr>
          <p:cNvPr id="5" name="Bild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0048" y="256381"/>
            <a:ext cx="158417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Ec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064" y="1264493"/>
            <a:ext cx="1628234" cy="38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14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Users don’t know our assumptions</a:t>
            </a:r>
          </a:p>
        </p:txBody>
      </p:sp>
      <p:pic>
        <p:nvPicPr>
          <p:cNvPr id="5" name="Bild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0048" y="256381"/>
            <a:ext cx="158417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Ec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064" y="1264493"/>
            <a:ext cx="1628234" cy="38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042" y="1264494"/>
            <a:ext cx="2177911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17332" y="2489432"/>
            <a:ext cx="20334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solidFill>
                  <a:srgbClr val="404040"/>
                </a:solidFill>
              </a:rPr>
              <a:t>Photo: Line Anhoff, Pressfoto</a:t>
            </a:r>
            <a:endParaRPr lang="en-GB" sz="800" dirty="0">
              <a:solidFill>
                <a:srgbClr val="40404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368" y="2040780"/>
            <a:ext cx="2952328" cy="196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27349" y="4090483"/>
            <a:ext cx="17641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dirty="0" smtClean="0">
                <a:solidFill>
                  <a:srgbClr val="404040"/>
                </a:solidFill>
              </a:rPr>
              <a:t>Photo: kristelig dagblad</a:t>
            </a:r>
            <a:endParaRPr lang="en-GB" sz="900" dirty="0">
              <a:solidFill>
                <a:srgbClr val="404040"/>
              </a:solidFill>
            </a:endParaRPr>
          </a:p>
        </p:txBody>
      </p:sp>
      <p:sp>
        <p:nvSpPr>
          <p:cNvPr id="6" name="Oval Callout 5"/>
          <p:cNvSpPr/>
          <p:nvPr/>
        </p:nvSpPr>
        <p:spPr bwMode="auto">
          <a:xfrm>
            <a:off x="4481736" y="3136701"/>
            <a:ext cx="4392488" cy="1310086"/>
          </a:xfrm>
          <a:prstGeom prst="wedgeEllipseCallout">
            <a:avLst>
              <a:gd name="adj1" fmla="val 54560"/>
              <a:gd name="adj2" fmla="val 56212"/>
            </a:avLst>
          </a:prstGeom>
          <a:noFill/>
          <a:ln w="9525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2789" y="3368429"/>
            <a:ext cx="3190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rgbClr val="404040"/>
                </a:solidFill>
                <a:latin typeface="Vijaya" pitchFamily="34" charset="0"/>
                <a:cs typeface="Vijaya" pitchFamily="34" charset="0"/>
              </a:rPr>
              <a:t>Is your mobile in your pocket, Emmeline  ?</a:t>
            </a:r>
            <a:endParaRPr lang="en-GB" dirty="0">
              <a:solidFill>
                <a:srgbClr val="404040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288" y="1356501"/>
            <a:ext cx="3312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>
                <a:solidFill>
                  <a:srgbClr val="404040"/>
                </a:solidFill>
                <a:latin typeface="+mn-lt"/>
              </a:rPr>
              <a:t>.......10 m separation for PMSE........</a:t>
            </a:r>
            <a:endParaRPr lang="en-GB" sz="1200" dirty="0">
              <a:solidFill>
                <a:srgbClr val="40404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380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Demands, sharing and balance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529408" y="1984573"/>
            <a:ext cx="6400800" cy="1751688"/>
          </a:xfrm>
        </p:spPr>
        <p:txBody>
          <a:bodyPr/>
          <a:lstStyle/>
          <a:p>
            <a:pPr eaLnBrk="1" hangingPunct="1"/>
            <a:r>
              <a:rPr lang="en-GB" sz="1000" dirty="0" smtClean="0"/>
              <a:t>The nature of allocation and the reality of spectrum sharing </a:t>
            </a:r>
          </a:p>
          <a:p>
            <a:pPr eaLnBrk="1" hangingPunct="1">
              <a:buFontTx/>
              <a:buNone/>
            </a:pPr>
            <a:endParaRPr lang="en-GB" sz="1000" dirty="0" smtClean="0"/>
          </a:p>
          <a:p>
            <a:pPr eaLnBrk="1" hangingPunct="1"/>
            <a:r>
              <a:rPr lang="en-US" sz="1000" dirty="0" smtClean="0"/>
              <a:t>Who makes the decisions – who takes responsibility for what?</a:t>
            </a:r>
            <a:endParaRPr lang="en-GB" sz="1000" dirty="0" smtClean="0"/>
          </a:p>
          <a:p>
            <a:pPr eaLnBrk="1" hangingPunct="1">
              <a:buFontTx/>
              <a:buNone/>
            </a:pPr>
            <a:r>
              <a:rPr lang="en-GB" sz="1000" dirty="0" smtClean="0"/>
              <a:t> </a:t>
            </a:r>
          </a:p>
          <a:p>
            <a:pPr eaLnBrk="1" hangingPunct="1"/>
            <a:r>
              <a:rPr lang="en-US" sz="1000" dirty="0" smtClean="0"/>
              <a:t>How do regulators come to understand spectrum requirements.  How do we deal with them?</a:t>
            </a:r>
            <a:endParaRPr lang="en-GB" sz="1000" dirty="0" smtClean="0"/>
          </a:p>
          <a:p>
            <a:pPr eaLnBrk="1" hangingPunct="1">
              <a:buFontTx/>
              <a:buNone/>
            </a:pPr>
            <a:endParaRPr lang="en-GB" sz="1000" dirty="0" smtClean="0"/>
          </a:p>
          <a:p>
            <a:pPr eaLnBrk="1" hangingPunct="1"/>
            <a:r>
              <a:rPr lang="en-GB" sz="1000" dirty="0" smtClean="0"/>
              <a:t>Reality and practicality – some case studies</a:t>
            </a:r>
            <a:endParaRPr lang="en-GB" sz="1000" dirty="0" smtClean="0">
              <a:solidFill>
                <a:srgbClr val="FF0000"/>
              </a:solidFill>
            </a:endParaRPr>
          </a:p>
          <a:p>
            <a:pPr eaLnBrk="1" hangingPunct="1"/>
            <a:endParaRPr lang="en-US" sz="1000" dirty="0" smtClean="0"/>
          </a:p>
        </p:txBody>
      </p:sp>
      <p:pic>
        <p:nvPicPr>
          <p:cNvPr id="5" name="Bild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0048" y="256381"/>
            <a:ext cx="158417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Ec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064" y="1264493"/>
            <a:ext cx="1628234" cy="38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Allocation of frequencies</a:t>
            </a:r>
            <a:br>
              <a:rPr lang="en-US" dirty="0" smtClean="0"/>
            </a:br>
            <a:r>
              <a:rPr lang="en-US" dirty="0" smtClean="0"/>
              <a:t>– what’s that about?</a:t>
            </a:r>
          </a:p>
        </p:txBody>
      </p:sp>
      <p:pic>
        <p:nvPicPr>
          <p:cNvPr id="5" name="Bild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0048" y="256381"/>
            <a:ext cx="158417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Ec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064" y="1264493"/>
            <a:ext cx="1628234" cy="38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552" y="1264494"/>
            <a:ext cx="3600400" cy="3788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380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some people see allocation</a:t>
            </a:r>
          </a:p>
        </p:txBody>
      </p:sp>
      <p:pic>
        <p:nvPicPr>
          <p:cNvPr id="5" name="Bild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0048" y="256381"/>
            <a:ext cx="158417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Ec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064" y="1264493"/>
            <a:ext cx="1628234" cy="38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homas\AppData\Local\Microsoft\Windows\Temporary Internet Files\Content.IE5\7OV4BSGR\MC90021509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04" y="2136005"/>
            <a:ext cx="57606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Thomas\AppData\Local\Microsoft\Windows\Temporary Internet Files\Content.IE5\7OV4BSGR\MC90021509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606" y="2096653"/>
            <a:ext cx="57606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Thomas\AppData\Local\Microsoft\Windows\Temporary Internet Files\Content.IE5\7OV4BSGR\MC90021509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272" y="1997436"/>
            <a:ext cx="57606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C:\Users\Thomas\AppData\Local\Microsoft\Windows\Temporary Internet Files\Content.IE5\7OV4BSGR\MC90021509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433" y="2140944"/>
            <a:ext cx="57606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C:\Users\Thomas\AppData\Local\Microsoft\Windows\Temporary Internet Files\Content.IE5\7OV4BSGR\MC90021509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769" y="2261647"/>
            <a:ext cx="57606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C:\Users\Thomas\AppData\Local\Microsoft\Windows\Temporary Internet Files\Content.IE5\7OV4BSGR\MC90021509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64" y="1836986"/>
            <a:ext cx="57606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IMG_197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36" y="1262106"/>
            <a:ext cx="981075" cy="735330"/>
          </a:xfrm>
          <a:prstGeom prst="rect">
            <a:avLst/>
          </a:prstGeom>
          <a:noFill/>
          <a:extLst/>
        </p:spPr>
      </p:pic>
      <p:pic>
        <p:nvPicPr>
          <p:cNvPr id="34" name="Picture 33" descr="C:\Users\Thomas\AppData\Local\Microsoft\Windows\Temporary Internet Files\Content.IE5\8C8L0OMV\MC900389398[1].wmf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791" y="1380139"/>
            <a:ext cx="1052323" cy="64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6" name="Picture 4" descr="C:\Users\Thomas\AppData\Local\Microsoft\Windows\Temporary Internet Files\Content.IE5\TKSU4LQR\MC900295602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757" y="3845823"/>
            <a:ext cx="1261699" cy="107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 descr="Motorola 8500X Vintage Brick Mobile Phone">
            <a:hlinkClick r:id="rId10"/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803" y="3873099"/>
            <a:ext cx="743164" cy="1126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36" descr="C:\Users\Thomas\AppData\Local\Microsoft\Windows\Temporary Internet Files\Content.IE5\E8E8CF9P\MC900383828[1].wmf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768" y="943060"/>
            <a:ext cx="923925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yui_3_8_1_1_1378130323137_426" descr="http://ts3.mm.bing.net/th?id=H.4536972650153002&amp;pid=15.1">
            <a:hlinkClick r:id="rId13" tgtFrame="&quot;_blank&quot;"/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048" y="3581612"/>
            <a:ext cx="933450" cy="11290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Arrow Connector 5"/>
          <p:cNvCxnSpPr/>
          <p:nvPr/>
        </p:nvCxnSpPr>
        <p:spPr bwMode="auto">
          <a:xfrm>
            <a:off x="1241376" y="2044090"/>
            <a:ext cx="69178" cy="89526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flipV="1">
            <a:off x="2609528" y="2939355"/>
            <a:ext cx="0" cy="91773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flipH="1">
            <a:off x="3617640" y="2094126"/>
            <a:ext cx="72008" cy="55649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flipH="1" flipV="1">
            <a:off x="5940768" y="3254852"/>
            <a:ext cx="113983" cy="61246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6827330" y="1765843"/>
            <a:ext cx="144016" cy="55649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 flipV="1">
            <a:off x="8001863" y="2920676"/>
            <a:ext cx="288032" cy="64807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59" name="Picture 3" descr="C:\Users\Thomas\AppData\Local\Microsoft\Windows\Temporary Internet Files\Content.IE5\7OV4BSGR\MC90021509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261" y="2147267"/>
            <a:ext cx="57606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3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387" y="3786262"/>
            <a:ext cx="1285875" cy="1285875"/>
          </a:xfrm>
          <a:prstGeom prst="rect">
            <a:avLst/>
          </a:prstGeom>
        </p:spPr>
      </p:pic>
      <p:cxnSp>
        <p:nvCxnSpPr>
          <p:cNvPr id="65" name="Straight Arrow Connector 64"/>
          <p:cNvCxnSpPr/>
          <p:nvPr/>
        </p:nvCxnSpPr>
        <p:spPr bwMode="auto">
          <a:xfrm flipV="1">
            <a:off x="4697760" y="3254852"/>
            <a:ext cx="0" cy="76486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6333967" y="4220752"/>
            <a:ext cx="740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solidFill>
                  <a:srgbClr val="404040"/>
                </a:solidFill>
                <a:latin typeface="Chiller" pitchFamily="82" charset="0"/>
              </a:rPr>
              <a:t>Old phones</a:t>
            </a:r>
            <a:endParaRPr lang="en-GB" sz="1400" dirty="0">
              <a:solidFill>
                <a:srgbClr val="404040"/>
              </a:solidFill>
              <a:latin typeface="Chiller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61051" y="1198884"/>
            <a:ext cx="10551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 smtClean="0">
                <a:solidFill>
                  <a:srgbClr val="404040"/>
                </a:solidFill>
                <a:latin typeface="MV Boli" pitchFamily="2" charset="0"/>
                <a:cs typeface="MV Boli" pitchFamily="2" charset="0"/>
              </a:rPr>
              <a:t>Big red fire engines</a:t>
            </a:r>
            <a:endParaRPr lang="en-GB" sz="1100" dirty="0">
              <a:solidFill>
                <a:srgbClr val="404040"/>
              </a:solidFill>
              <a:latin typeface="MV Boli" pitchFamily="2" charset="0"/>
              <a:cs typeface="MV Bo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80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Sharing is the (new?) reality</a:t>
            </a:r>
          </a:p>
        </p:txBody>
      </p:sp>
      <p:pic>
        <p:nvPicPr>
          <p:cNvPr id="5" name="Bild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0048" y="256381"/>
            <a:ext cx="158417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Ec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064" y="1264493"/>
            <a:ext cx="1628234" cy="38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6" descr="C:\Users\Thomas\AppData\Local\Microsoft\Windows\Temporary Internet Files\Content.IE5\8C8L0OMV\MC900318830[1].wmf"/>
          <p:cNvPicPr>
            <a:picLocks noGrp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36" y="976461"/>
            <a:ext cx="1823314" cy="1823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rg_hi" descr="https://encrypted-tbn2.gstatic.com/images?q=tbn:ANd9GcQwNDhxMkAm4Cb3I8OxmRrlKN3d45WVrLLCZPryBXqVfdfnOZCj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552" y="2941852"/>
            <a:ext cx="1762125" cy="1704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rg_hi" descr="https://encrypted-tbn2.gstatic.com/images?q=tbn:ANd9GcSP72bM9PTIBIJpMJ94hJYZuuYIfGyfmg9Njo_IEJ0xFNPLsNEv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896" y="2776661"/>
            <a:ext cx="1800200" cy="14401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890778" y="2110855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rgbClr val="404040"/>
                </a:solidFill>
                <a:latin typeface="Brush Script MT" pitchFamily="66" charset="0"/>
              </a:rPr>
              <a:t>”don’t be alarmed, you can’t detect us.....</a:t>
            </a:r>
            <a:endParaRPr lang="en-GB" dirty="0">
              <a:solidFill>
                <a:srgbClr val="404040"/>
              </a:solidFill>
              <a:latin typeface="Brush Script MT" pitchFamily="66" charset="0"/>
            </a:endParaRPr>
          </a:p>
        </p:txBody>
      </p:sp>
      <p:sp>
        <p:nvSpPr>
          <p:cNvPr id="2" name="Oval Callout 1"/>
          <p:cNvSpPr/>
          <p:nvPr/>
        </p:nvSpPr>
        <p:spPr bwMode="auto">
          <a:xfrm>
            <a:off x="3761656" y="1914286"/>
            <a:ext cx="2736304" cy="1224136"/>
          </a:xfrm>
          <a:prstGeom prst="wedgeEllipseCallout">
            <a:avLst>
              <a:gd name="adj1" fmla="val 54909"/>
              <a:gd name="adj2" fmla="val 47022"/>
            </a:avLst>
          </a:prstGeom>
          <a:noFill/>
          <a:ln w="9525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80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Licensed ? yes,</a:t>
            </a:r>
            <a:br>
              <a:rPr lang="en-US" dirty="0" smtClean="0"/>
            </a:br>
            <a:r>
              <a:rPr lang="en-US" dirty="0" smtClean="0"/>
              <a:t>Exclusive ? not absolutely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529408" y="1322059"/>
            <a:ext cx="5544616" cy="3197234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GB" sz="1000" dirty="0" smtClean="0"/>
          </a:p>
          <a:p>
            <a:pPr eaLnBrk="1" hangingPunct="1">
              <a:buFontTx/>
              <a:buNone/>
            </a:pPr>
            <a:endParaRPr lang="en-GB" sz="1000" dirty="0" smtClean="0"/>
          </a:p>
          <a:p>
            <a:pPr eaLnBrk="1" hangingPunct="1"/>
            <a:endParaRPr lang="en-GB" sz="1000" u="sng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GB" sz="1000" dirty="0" smtClean="0"/>
              <a:t>Bands may have different primary uses in adjacent countries</a:t>
            </a:r>
          </a:p>
          <a:p>
            <a:pPr eaLnBrk="1" hangingPunct="1"/>
            <a:endParaRPr lang="en-GB" sz="1000" dirty="0"/>
          </a:p>
          <a:p>
            <a:pPr eaLnBrk="1" hangingPunct="1"/>
            <a:r>
              <a:rPr lang="en-GB" sz="1000" dirty="0" smtClean="0"/>
              <a:t>Secondary services usually interleaved with a primary service</a:t>
            </a:r>
          </a:p>
          <a:p>
            <a:pPr eaLnBrk="1" hangingPunct="1"/>
            <a:endParaRPr lang="en-GB" sz="1000" dirty="0"/>
          </a:p>
          <a:p>
            <a:pPr eaLnBrk="1" hangingPunct="1"/>
            <a:r>
              <a:rPr lang="en-GB" sz="1000" dirty="0" smtClean="0"/>
              <a:t>Adjacent channel interactions are important:</a:t>
            </a:r>
          </a:p>
          <a:p>
            <a:pPr eaLnBrk="1" hangingPunct="1"/>
            <a:endParaRPr lang="en-GB" sz="1000" dirty="0"/>
          </a:p>
          <a:p>
            <a:pPr eaLnBrk="1" hangingPunct="1">
              <a:buFont typeface="Courier New" pitchFamily="49" charset="0"/>
              <a:buChar char="o"/>
            </a:pPr>
            <a:r>
              <a:rPr lang="en-GB" sz="1000" dirty="0"/>
              <a:t>b</a:t>
            </a:r>
            <a:r>
              <a:rPr lang="en-GB" sz="1000" dirty="0" smtClean="0"/>
              <a:t>etween the same services (e.g. T-DAB to T-DAB)</a:t>
            </a:r>
          </a:p>
          <a:p>
            <a:pPr eaLnBrk="1" hangingPunct="1">
              <a:buFont typeface="Courier New" pitchFamily="49" charset="0"/>
              <a:buChar char="o"/>
            </a:pPr>
            <a:endParaRPr lang="en-GB" sz="1000" dirty="0" smtClean="0"/>
          </a:p>
          <a:p>
            <a:pPr eaLnBrk="1" hangingPunct="1">
              <a:buFont typeface="Courier New" pitchFamily="49" charset="0"/>
              <a:buChar char="o"/>
            </a:pPr>
            <a:r>
              <a:rPr lang="en-GB" sz="1000" dirty="0"/>
              <a:t>b</a:t>
            </a:r>
            <a:r>
              <a:rPr lang="en-GB" sz="1000" dirty="0" smtClean="0"/>
              <a:t>etween different services (e.g. public mobile to GSM-R)</a:t>
            </a:r>
          </a:p>
          <a:p>
            <a:pPr eaLnBrk="1" hangingPunct="1"/>
            <a:endParaRPr lang="en-GB" sz="1000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en-GB" sz="1000" dirty="0" smtClean="0"/>
          </a:p>
          <a:p>
            <a:pPr eaLnBrk="1" hangingPunct="1"/>
            <a:endParaRPr lang="en-GB" sz="1000" dirty="0" smtClean="0"/>
          </a:p>
          <a:p>
            <a:pPr eaLnBrk="1" hangingPunct="1"/>
            <a:endParaRPr lang="en-US" sz="1000" dirty="0" smtClean="0"/>
          </a:p>
        </p:txBody>
      </p:sp>
      <p:pic>
        <p:nvPicPr>
          <p:cNvPr id="5" name="Bild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0048" y="256381"/>
            <a:ext cx="158417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Ec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064" y="1264493"/>
            <a:ext cx="1628234" cy="38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Thomas\AppData\Local\Microsoft\Windows\Temporary Internet Files\Content.IE5\E8E8CF9P\MC900441450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705" y="2198958"/>
            <a:ext cx="1443437" cy="144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homas\AppData\Local\Microsoft\Windows\Temporary Internet Files\Content.IE5\7OV4BSGR\MC900205482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593" y="3136701"/>
            <a:ext cx="1296144" cy="128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/>
          <p:cNvSpPr/>
          <p:nvPr/>
        </p:nvSpPr>
        <p:spPr bwMode="auto">
          <a:xfrm>
            <a:off x="6926593" y="1768549"/>
            <a:ext cx="1443575" cy="864096"/>
          </a:xfrm>
          <a:prstGeom prst="wedgeEllipseCallout">
            <a:avLst>
              <a:gd name="adj1" fmla="val -53361"/>
              <a:gd name="adj2" fmla="val 93960"/>
            </a:avLst>
          </a:prstGeom>
          <a:noFill/>
          <a:ln w="9525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" name="Oval Callout 2"/>
          <p:cNvSpPr/>
          <p:nvPr/>
        </p:nvSpPr>
        <p:spPr bwMode="auto">
          <a:xfrm>
            <a:off x="6926593" y="1768549"/>
            <a:ext cx="1443575" cy="864095"/>
          </a:xfrm>
          <a:prstGeom prst="wedgeEllipseCallout">
            <a:avLst>
              <a:gd name="adj1" fmla="val 11124"/>
              <a:gd name="adj2" fmla="val 133048"/>
            </a:avLst>
          </a:prstGeom>
          <a:noFill/>
          <a:ln w="9525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97305" y="1907577"/>
            <a:ext cx="1150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rgbClr val="000000"/>
                </a:solidFill>
                <a:latin typeface="Brush Script MT" pitchFamily="66" charset="0"/>
              </a:rPr>
              <a:t>I thought we were exclusive?</a:t>
            </a:r>
            <a:endParaRPr lang="en-GB" sz="1600" dirty="0">
              <a:solidFill>
                <a:srgbClr val="000000"/>
              </a:solidFill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80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Different levels of responsibility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817440" y="1120477"/>
            <a:ext cx="5328592" cy="3573146"/>
          </a:xfrm>
        </p:spPr>
        <p:txBody>
          <a:bodyPr/>
          <a:lstStyle/>
          <a:p>
            <a:pPr eaLnBrk="1" hangingPunct="1"/>
            <a:r>
              <a:rPr lang="da-DK" sz="1000" b="1" dirty="0" smtClean="0"/>
              <a:t>Global – ITU Radio Regulations - Allocations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da-DK" sz="1000" dirty="0" smtClean="0"/>
              <a:t>ITU-R Recommendations = basis of some assumptions and calculations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da-DK" sz="1000" dirty="0" smtClean="0"/>
              <a:t>Radio regulations only deal with management between countries, not within countries</a:t>
            </a:r>
          </a:p>
          <a:p>
            <a:pPr eaLnBrk="1" hangingPunct="1"/>
            <a:endParaRPr lang="en-GB" sz="1000" dirty="0" smtClean="0"/>
          </a:p>
          <a:p>
            <a:pPr eaLnBrk="1" hangingPunct="1"/>
            <a:r>
              <a:rPr lang="en-GB" sz="1000" dirty="0" smtClean="0"/>
              <a:t>‘</a:t>
            </a:r>
            <a:r>
              <a:rPr lang="en-GB" sz="1000" b="1" dirty="0" smtClean="0"/>
              <a:t>European’ – ETSI – CEPT/ECC – European Union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da-DK" sz="1000" dirty="0" smtClean="0"/>
              <a:t>harmonised equipment/system standards;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da-DK" sz="1000" dirty="0" smtClean="0"/>
              <a:t>more detailed spectrum plans; not binding; also ‘soft harmonisation’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da-DK" sz="1000" dirty="0" smtClean="0"/>
              <a:t>working assumptions about allocations and sharing criteria; recommendations/reports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da-DK" sz="1000" dirty="0" smtClean="0"/>
              <a:t>EU – binding harmonising regulations on some sectors</a:t>
            </a:r>
          </a:p>
          <a:p>
            <a:pPr eaLnBrk="1" hangingPunct="1"/>
            <a:endParaRPr lang="da-DK" sz="1000" dirty="0"/>
          </a:p>
          <a:p>
            <a:pPr eaLnBrk="1" hangingPunct="1"/>
            <a:r>
              <a:rPr lang="da-DK" sz="1000" b="1" dirty="0" smtClean="0"/>
              <a:t>National frequency regulator (NRA)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da-DK" sz="1000" dirty="0" smtClean="0"/>
              <a:t>the point where regulation is applied for everything</a:t>
            </a:r>
          </a:p>
          <a:p>
            <a:pPr eaLnBrk="1" hangingPunct="1"/>
            <a:r>
              <a:rPr lang="da-DK" sz="1000" dirty="0" smtClean="0"/>
              <a:t>(possibly – </a:t>
            </a:r>
            <a:r>
              <a:rPr lang="da-DK" sz="1000" b="1" dirty="0" smtClean="0"/>
              <a:t>sector-specific regulator</a:t>
            </a:r>
            <a:r>
              <a:rPr lang="da-DK" sz="1000" dirty="0" smtClean="0"/>
              <a:t>).  Depends on national structure: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da-DK" sz="1000" dirty="0" smtClean="0"/>
              <a:t>e.g. broadcasting or public telecommunications </a:t>
            </a:r>
          </a:p>
          <a:p>
            <a:pPr eaLnBrk="1" hangingPunct="1"/>
            <a:endParaRPr lang="da-DK" sz="1000" dirty="0"/>
          </a:p>
          <a:p>
            <a:pPr eaLnBrk="1" hangingPunct="1"/>
            <a:r>
              <a:rPr lang="da-DK" sz="1000" b="1" dirty="0" smtClean="0"/>
              <a:t>Licensees – operators. 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da-DK" sz="1000" dirty="0" smtClean="0"/>
              <a:t>implement services according to their specific or general authorisations</a:t>
            </a:r>
          </a:p>
          <a:p>
            <a:pPr eaLnBrk="1" hangingPunct="1"/>
            <a:endParaRPr lang="da-DK" sz="1000" dirty="0"/>
          </a:p>
          <a:p>
            <a:pPr eaLnBrk="1" hangingPunct="1"/>
            <a:r>
              <a:rPr lang="da-DK" sz="1000" b="1" dirty="0" smtClean="0"/>
              <a:t>Users</a:t>
            </a:r>
            <a:endParaRPr lang="da-DK" sz="1000" dirty="0" smtClean="0"/>
          </a:p>
          <a:p>
            <a:pPr eaLnBrk="1" hangingPunct="1">
              <a:buFont typeface="Courier New" pitchFamily="49" charset="0"/>
              <a:buChar char="o"/>
            </a:pPr>
            <a:r>
              <a:rPr lang="da-DK" sz="1000" dirty="0" smtClean="0"/>
              <a:t>unlikely to know or care about who-does-what</a:t>
            </a:r>
            <a:endParaRPr lang="da-DK" sz="1000" dirty="0"/>
          </a:p>
          <a:p>
            <a:pPr eaLnBrk="1" hangingPunct="1"/>
            <a:endParaRPr lang="en-GB" sz="1000" dirty="0" smtClean="0"/>
          </a:p>
          <a:p>
            <a:pPr eaLnBrk="1" hangingPunct="1"/>
            <a:endParaRPr lang="en-GB" sz="1000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en-GB" sz="1000" dirty="0" smtClean="0"/>
          </a:p>
          <a:p>
            <a:pPr eaLnBrk="1" hangingPunct="1"/>
            <a:endParaRPr lang="en-GB" sz="1000" dirty="0" smtClean="0"/>
          </a:p>
          <a:p>
            <a:pPr eaLnBrk="1" hangingPunct="1"/>
            <a:endParaRPr lang="en-US" sz="1000" dirty="0" smtClean="0"/>
          </a:p>
        </p:txBody>
      </p:sp>
      <p:pic>
        <p:nvPicPr>
          <p:cNvPr id="5" name="Bild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0048" y="256381"/>
            <a:ext cx="158417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Ec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064" y="1264493"/>
            <a:ext cx="1628234" cy="38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04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Different levels of responsibility</a:t>
            </a:r>
          </a:p>
        </p:txBody>
      </p:sp>
      <p:pic>
        <p:nvPicPr>
          <p:cNvPr id="5" name="Bild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0048" y="256381"/>
            <a:ext cx="158417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Ec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064" y="1264493"/>
            <a:ext cx="1628234" cy="38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owchart: Extract 3"/>
          <p:cNvSpPr/>
          <p:nvPr/>
        </p:nvSpPr>
        <p:spPr bwMode="auto">
          <a:xfrm>
            <a:off x="2753544" y="400397"/>
            <a:ext cx="72008" cy="648072"/>
          </a:xfrm>
          <a:prstGeom prst="flowChartExtract">
            <a:avLst/>
          </a:prstGeom>
          <a:noFill/>
          <a:ln w="28575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7480" y="112365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rgbClr val="404040"/>
                </a:solidFill>
                <a:latin typeface="Segoe Script" pitchFamily="34" charset="0"/>
              </a:rPr>
              <a:t>geographic</a:t>
            </a:r>
            <a:endParaRPr lang="en-GB" dirty="0">
              <a:solidFill>
                <a:srgbClr val="404040"/>
              </a:solidFill>
              <a:latin typeface="Segoe Script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817440" y="1120477"/>
            <a:ext cx="5328592" cy="357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299" tIns="40650" rIns="81299" bIns="40650" numCol="1" anchor="t" anchorCtr="0" compatLnSpc="1">
            <a:prstTxWarp prst="textNoShape">
              <a:avLst/>
            </a:prstTxWarp>
          </a:bodyPr>
          <a:lstStyle>
            <a:lvl1pPr marL="304800" indent="-304800" algn="l" defTabSz="8128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660400" indent="-254000" algn="l" defTabSz="8128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404040"/>
                </a:solidFill>
                <a:latin typeface="+mn-lt"/>
              </a:defRPr>
            </a:lvl2pPr>
            <a:lvl3pPr marL="1016000" indent="-203200" algn="l" defTabSz="8128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404040"/>
                </a:solidFill>
                <a:latin typeface="+mn-lt"/>
              </a:defRPr>
            </a:lvl3pPr>
            <a:lvl4pPr marL="1422400" indent="-203200" algn="l" defTabSz="8128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04040"/>
                </a:solidFill>
                <a:latin typeface="+mn-lt"/>
              </a:defRPr>
            </a:lvl4pPr>
            <a:lvl5pPr marL="1828800" indent="-203200" algn="l" defTabSz="8128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+mn-lt"/>
              </a:defRPr>
            </a:lvl5pPr>
            <a:lvl6pPr marL="2286000" indent="-203200" algn="l" defTabSz="81280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+mn-lt"/>
              </a:defRPr>
            </a:lvl6pPr>
            <a:lvl7pPr marL="2743200" indent="-203200" algn="l" defTabSz="81280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+mn-lt"/>
              </a:defRPr>
            </a:lvl7pPr>
            <a:lvl8pPr marL="3200400" indent="-203200" algn="l" defTabSz="81280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+mn-lt"/>
              </a:defRPr>
            </a:lvl8pPr>
            <a:lvl9pPr marL="3657600" indent="-203200" algn="l" defTabSz="81280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+mn-lt"/>
              </a:defRPr>
            </a:lvl9pPr>
          </a:lstStyle>
          <a:p>
            <a:pPr eaLnBrk="1" hangingPunct="1"/>
            <a:r>
              <a:rPr lang="da-DK" sz="1000" b="1" kern="0" dirty="0" smtClean="0"/>
              <a:t>Global – ITU Radio Regulations - Allocations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da-DK" sz="1000" kern="0" dirty="0" smtClean="0"/>
              <a:t>ITU-R Recommendations = basis of some assumptions and calculations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da-DK" sz="1000" kern="0" dirty="0" smtClean="0"/>
              <a:t>Radio regulations only deal with management between countries, not within countries</a:t>
            </a:r>
          </a:p>
          <a:p>
            <a:pPr eaLnBrk="1" hangingPunct="1"/>
            <a:endParaRPr lang="en-GB" sz="1000" kern="0" dirty="0" smtClean="0"/>
          </a:p>
          <a:p>
            <a:pPr eaLnBrk="1" hangingPunct="1"/>
            <a:r>
              <a:rPr lang="en-GB" sz="1000" kern="0" dirty="0" smtClean="0"/>
              <a:t>‘</a:t>
            </a:r>
            <a:r>
              <a:rPr lang="en-GB" sz="1000" b="1" kern="0" dirty="0" smtClean="0"/>
              <a:t>European’ – ETSI – CEPT/ECC – European Union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da-DK" sz="1000" kern="0" dirty="0" smtClean="0"/>
              <a:t>harmonised equipment/system standards;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da-DK" sz="1000" kern="0" dirty="0" smtClean="0"/>
              <a:t>more detailed spectrum plans; not binding; also ‘soft harmonisation’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da-DK" sz="1000" kern="0" dirty="0" smtClean="0"/>
              <a:t>working assumptions about allocations and sharing criteria; recommendations/reports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da-DK" sz="1000" kern="0" dirty="0" smtClean="0"/>
              <a:t>EU – binding harmonising regulations on some sectors</a:t>
            </a:r>
          </a:p>
          <a:p>
            <a:pPr eaLnBrk="1" hangingPunct="1"/>
            <a:endParaRPr lang="da-DK" sz="1000" kern="0" dirty="0" smtClean="0"/>
          </a:p>
          <a:p>
            <a:pPr eaLnBrk="1" hangingPunct="1"/>
            <a:r>
              <a:rPr lang="da-DK" sz="1000" b="1" kern="0" dirty="0" smtClean="0"/>
              <a:t>National frequency regulator (NRA)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da-DK" sz="1000" kern="0" dirty="0" smtClean="0"/>
              <a:t>the point where regulation is applied for everything</a:t>
            </a:r>
          </a:p>
          <a:p>
            <a:pPr eaLnBrk="1" hangingPunct="1"/>
            <a:r>
              <a:rPr lang="da-DK" sz="1000" kern="0" dirty="0" smtClean="0"/>
              <a:t>(possibly – </a:t>
            </a:r>
            <a:r>
              <a:rPr lang="da-DK" sz="1000" b="1" kern="0" dirty="0" smtClean="0"/>
              <a:t>sector-specific regulator</a:t>
            </a:r>
            <a:r>
              <a:rPr lang="da-DK" sz="1000" kern="0" dirty="0" smtClean="0"/>
              <a:t>).  Depends on national structure: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da-DK" sz="1000" kern="0" dirty="0" smtClean="0"/>
              <a:t>e.g. broadcasting or public telecommunications </a:t>
            </a:r>
          </a:p>
          <a:p>
            <a:pPr eaLnBrk="1" hangingPunct="1"/>
            <a:endParaRPr lang="da-DK" sz="1000" kern="0" dirty="0" smtClean="0"/>
          </a:p>
          <a:p>
            <a:pPr eaLnBrk="1" hangingPunct="1"/>
            <a:r>
              <a:rPr lang="da-DK" sz="1000" b="1" kern="0" dirty="0" smtClean="0"/>
              <a:t>Licensees – operators. 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da-DK" sz="1000" kern="0" dirty="0" smtClean="0"/>
              <a:t>implement services according to their specific or general authorisations</a:t>
            </a:r>
          </a:p>
          <a:p>
            <a:pPr eaLnBrk="1" hangingPunct="1"/>
            <a:endParaRPr lang="da-DK" sz="1000" kern="0" dirty="0" smtClean="0"/>
          </a:p>
          <a:p>
            <a:pPr eaLnBrk="1" hangingPunct="1"/>
            <a:r>
              <a:rPr lang="da-DK" sz="1000" b="1" kern="0" dirty="0" smtClean="0"/>
              <a:t>Users</a:t>
            </a:r>
            <a:endParaRPr lang="da-DK" sz="1000" kern="0" dirty="0" smtClean="0"/>
          </a:p>
          <a:p>
            <a:pPr eaLnBrk="1" hangingPunct="1">
              <a:buFont typeface="Courier New" pitchFamily="49" charset="0"/>
              <a:buChar char="o"/>
            </a:pPr>
            <a:r>
              <a:rPr lang="da-DK" sz="1000" kern="0" dirty="0" smtClean="0"/>
              <a:t>unlikely to know or care about who-does-what</a:t>
            </a:r>
          </a:p>
          <a:p>
            <a:pPr eaLnBrk="1" hangingPunct="1"/>
            <a:endParaRPr lang="en-GB" sz="1000" kern="0" dirty="0" smtClean="0"/>
          </a:p>
          <a:p>
            <a:pPr eaLnBrk="1" hangingPunct="1"/>
            <a:endParaRPr lang="en-GB" sz="1000" kern="0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en-GB" sz="1000" kern="0" dirty="0" smtClean="0"/>
          </a:p>
          <a:p>
            <a:pPr eaLnBrk="1" hangingPunct="1"/>
            <a:endParaRPr lang="en-GB" sz="1000" kern="0" dirty="0" smtClean="0"/>
          </a:p>
          <a:p>
            <a:pPr eaLnBrk="1" hangingPunct="1"/>
            <a:endParaRPr lang="en-US" sz="1000" kern="0" dirty="0" smtClean="0"/>
          </a:p>
        </p:txBody>
      </p:sp>
    </p:spTree>
    <p:extLst>
      <p:ext uri="{BB962C8B-B14F-4D97-AF65-F5344CB8AC3E}">
        <p14:creationId xmlns:p14="http://schemas.microsoft.com/office/powerpoint/2010/main" val="18238020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IBC Conference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ED1B2E"/>
      </a:accent1>
      <a:accent2>
        <a:srgbClr val="9C9E9F"/>
      </a:accent2>
      <a:accent3>
        <a:srgbClr val="00A1EB"/>
      </a:accent3>
      <a:accent4>
        <a:srgbClr val="FFD90C"/>
      </a:accent4>
      <a:accent5>
        <a:srgbClr val="E00A7F"/>
      </a:accent5>
      <a:accent6>
        <a:srgbClr val="F7981F"/>
      </a:accent6>
      <a:hlink>
        <a:srgbClr val="FF0000"/>
      </a:hlink>
      <a:folHlink>
        <a:srgbClr val="FF00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2451</TotalTime>
  <Words>1624</Words>
  <Application>Microsoft Office PowerPoint</Application>
  <PresentationFormat>Custom</PresentationFormat>
  <Paragraphs>333</Paragraphs>
  <Slides>26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Blank Presentation</vt:lpstr>
      <vt:lpstr>The regulators: understanding demands,  looking for balance  </vt:lpstr>
      <vt:lpstr>CEPT, ECC, ECO  </vt:lpstr>
      <vt:lpstr>Demands, sharing and balance</vt:lpstr>
      <vt:lpstr>Allocation of frequencies – what’s that about?</vt:lpstr>
      <vt:lpstr>How some people see allocation</vt:lpstr>
      <vt:lpstr>Sharing is the (new?) reality</vt:lpstr>
      <vt:lpstr>Licensed ? yes, Exclusive ? not absolutely</vt:lpstr>
      <vt:lpstr>Different levels of responsibility</vt:lpstr>
      <vt:lpstr>Different levels of responsibility</vt:lpstr>
      <vt:lpstr>Three main players in spectrum regulation in Europe</vt:lpstr>
      <vt:lpstr>European  Frequency Management Framework </vt:lpstr>
      <vt:lpstr>Role of the ECC in Europe </vt:lpstr>
      <vt:lpstr>What the ECC does not do</vt:lpstr>
      <vt:lpstr>How demand is recognised by the regulators</vt:lpstr>
      <vt:lpstr>National administrations - influences</vt:lpstr>
      <vt:lpstr>ECC Deliverables</vt:lpstr>
      <vt:lpstr>Modern art?</vt:lpstr>
      <vt:lpstr>Reality and practicality – some case studies</vt:lpstr>
      <vt:lpstr>Trouble on the tracks</vt:lpstr>
      <vt:lpstr>Trouble on the tracks  - ECC responses</vt:lpstr>
      <vt:lpstr>800 MHz ‘Digital Dividend’</vt:lpstr>
      <vt:lpstr>800 MHz ‘Digital Dividend’ Adjacent channel interference   - at the European level</vt:lpstr>
      <vt:lpstr>PowerPoint Presentation</vt:lpstr>
      <vt:lpstr>PMSE – how some see it </vt:lpstr>
      <vt:lpstr>PMSE studies</vt:lpstr>
      <vt:lpstr>Users don’t know our assumptions</vt:lpstr>
    </vt:vector>
  </TitlesOfParts>
  <Company>Hugo Lamb interactive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Hugo Lamb</dc:creator>
  <cp:lastModifiedBy>Author</cp:lastModifiedBy>
  <cp:revision>117</cp:revision>
  <cp:lastPrinted>2013-09-13T12:32:44Z</cp:lastPrinted>
  <dcterms:created xsi:type="dcterms:W3CDTF">2010-04-26T14:18:20Z</dcterms:created>
  <dcterms:modified xsi:type="dcterms:W3CDTF">2013-09-24T05:33:47Z</dcterms:modified>
</cp:coreProperties>
</file>